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71" r:id="rId5"/>
    <p:sldId id="269" r:id="rId6"/>
    <p:sldId id="266" r:id="rId7"/>
    <p:sldId id="257" r:id="rId8"/>
    <p:sldId id="258" r:id="rId9"/>
    <p:sldId id="260" r:id="rId10"/>
    <p:sldId id="263" r:id="rId11"/>
    <p:sldId id="265" r:id="rId12"/>
    <p:sldId id="262" r:id="rId13"/>
    <p:sldId id="259" r:id="rId14"/>
    <p:sldId id="268" r:id="rId15"/>
    <p:sldId id="264" r:id="rId16"/>
    <p:sldId id="26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3EB17-ACD4-3C47-F25F-15B15E756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845E28-E968-6DEE-4B9E-151B1FE40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784E1D-BDE4-2C60-7A52-66550D06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1AD9EA-3492-2AC3-8FFD-758DE51B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7CD243-D2CE-64D5-AA94-FDEE21F4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7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01A3D-702C-05A7-A247-F09772D9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2F87CC-6283-B63A-DDF5-16E144176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596D7A-FDA6-F6A5-4C21-E7EC10BD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18EA4E-3B1B-11A4-51A3-07B7EE2C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F010F8-F8FD-5CBB-41AE-35699264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E44511-532D-1169-9A4E-D30F929CB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0FF21D-7B48-6310-914C-98702B3B1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D8689B-3A05-EC7B-28EF-935EA91F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35AF9C-9A91-E760-30C7-DFC25777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42D364-0A35-50CA-7EE2-FBA4C8EB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06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2E4AE-BBC7-45DD-E39E-DE845C50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EF7329-8274-3C7C-60F7-7B2CBCBFD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04CF86-8929-6266-15BE-8989CAF5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568569-4ACF-1414-04F7-1BC553B4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DD09E6-1E35-A5E4-805F-C27B3C11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39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20CEF-EFEB-3B45-5D42-64A68AF9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F21F4A-E600-CC14-B90C-E730DA2A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E51B09-2544-E3D1-A8C9-B6C7AC5E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4A67BF-32E1-432A-0EDF-18CD9AF3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CE1937-3E87-1C85-E6C0-EFD6229C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99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C3816-2911-085B-1CA6-73FEE600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9299C2-994E-FD63-7993-3BE9DBB46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8331FF-3E7B-4FBE-8CB6-55879E152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B6ECA4-E2F5-F21A-A67B-D69C69F7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1E978D-2D2F-1567-059C-8BA41DFE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EE1915-3BE3-36ED-D586-2C31723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65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7B1C3-16A3-A0FB-92D1-989600A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174AA9-AE18-A313-CBA0-38BE20A33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13DA80-D161-C14D-B73C-EF91DD7F0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E789BF-1706-6D9B-5891-EE5341AE0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8D2D4D-05E3-0722-9B91-E41960DB4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682E71-7DB6-1C70-93F4-39A0E1AE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99DBE41-6A61-EC63-56DA-AE7F756F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151DFD9-4CC1-39DE-C364-61529112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4E452-EDB3-A2A6-BD6D-CBB5E564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38BEA86-C97C-9D9B-8BA9-2BD8315D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735F2F-A1ED-A584-1EBD-0B4B756C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DE8939-6C78-509D-6106-E38411AE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05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E023F-FC12-C262-E663-5CF3A279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9388E35-9F16-11F3-CE00-4FE8850B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FD9863-D82A-9316-A0DE-0EBD6F15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61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EB5A4-476A-C50B-D298-09093DEC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AE1671-ECD4-29D3-1447-448F4196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422ACA-6C8B-AAA5-27A0-C6A0D29FA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D71E02-CCF3-5A4B-6FFB-C3933FF5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A5DE48-74DA-9C00-1CED-9C77CCF0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1C5AAF-B18B-EF7E-BF69-71937937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68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C2808-CCB5-558F-8A7A-B672AE51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E3CF28-684B-FF40-112D-B3F752475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7D7F87-C313-FED6-243E-B9FCDA1A0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359DB9-6BB4-4DB9-BCC7-89681193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87ACB3-B9A4-17F8-BF09-9CA38E2A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642C15-FD1A-2E77-BCF5-B0170F25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25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FED145-69C0-E2C4-535D-60B89211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63DC86-7CEC-6CC8-6366-2EC88F26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E87668-FE0B-0778-F551-59AA1A1E4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9F646-C29A-4145-9E9C-E59273122A13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062887-878A-A267-5236-63C2F700D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18DB5C-AD94-BA8E-5AF4-AAFFCE31F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0663-3442-422F-A1A9-EC1814D90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10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raziljournal.com/play/a-inflacao-medica-e-um-misterio-para-mim-diz-wadih-damous-da-ans/" TargetMode="External"/><Relationship Id="rId3" Type="http://schemas.openxmlformats.org/officeDocument/2006/relationships/hyperlink" Target="https://valor.globo.com/empresas/noticia/2025/07/08/reajuste-de-plano-de-saude-acumula-alta-de-ate-383-na-decada-e-crescimento-desacelera.ghtml" TargetMode="External"/><Relationship Id="rId7" Type="http://schemas.openxmlformats.org/officeDocument/2006/relationships/hyperlink" Target="https://www.infomoney.com.br/minhas-financas/custo-do-plano-de-saude-sobe-mais-para-jovens-do-que-para-idosos-mostra-estudo/" TargetMode="External"/><Relationship Id="rId2" Type="http://schemas.openxmlformats.org/officeDocument/2006/relationships/hyperlink" Target="https://www.infomoney.com.br/minhas-financas/inflacao-medica-pode-levar-a-aumento-de-ate-218-nos-planos-de-saude-entend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xame.com/negocios/ela-criou-um-negocio-milionario-ao-combater-a-inflacao-medica-do-brasil-uma-das-maiores-do-mundo/" TargetMode="External"/><Relationship Id="rId5" Type="http://schemas.openxmlformats.org/officeDocument/2006/relationships/hyperlink" Target="https://exame.com/negocios/esta-empresa-fatura-r-150-milhoes-combatendo-a-inflacao-medica-no-brasil/" TargetMode="External"/><Relationship Id="rId4" Type="http://schemas.openxmlformats.org/officeDocument/2006/relationships/hyperlink" Target="https://economia.uol.com.br/noticias/redacao/2024/12/18/inflacao-medica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71663-E47A-9210-03C0-BA3189C84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3900"/>
            <a:ext cx="9144000" cy="51308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Seminário </a:t>
            </a:r>
            <a:r>
              <a:rPr lang="pt-BR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Anapar</a:t>
            </a:r>
            <a: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Autogestão em Saúde</a:t>
            </a:r>
            <a:b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“Inflação médica: o que é e o quanto importa na construção de políticas para a autogestão”</a:t>
            </a:r>
            <a:b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4400" b="1" dirty="0"/>
            </a:br>
            <a:endParaRPr lang="pt-BR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F73E61-1417-EA2E-44C9-72A96CD0A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9144000" cy="495300"/>
          </a:xfrm>
        </p:spPr>
        <p:txBody>
          <a:bodyPr/>
          <a:lstStyle/>
          <a:p>
            <a:r>
              <a:rPr lang="en-US" spc="126" dirty="0">
                <a:solidFill>
                  <a:srgbClr val="76B828"/>
                </a:solidFill>
                <a:latin typeface="Open Sans"/>
                <a:ea typeface="Open Sans"/>
                <a:cs typeface="Open Sans"/>
                <a:sym typeface="Open Sans"/>
              </a:rPr>
              <a:t>www.anapar.com.br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5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3D874B-D3DF-37B6-5E8D-F47EEA76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58" y="218295"/>
            <a:ext cx="11590683" cy="27219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E051A12-DA96-929D-73DF-34A1D1F32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42" y="3266289"/>
            <a:ext cx="10105516" cy="27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0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D0E58-65C4-EF80-BF34-D430FBB77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023D384-73F9-70D0-6463-318CC9EFB477}"/>
              </a:ext>
            </a:extLst>
          </p:cNvPr>
          <p:cNvSpPr txBox="1"/>
          <p:nvPr/>
        </p:nvSpPr>
        <p:spPr>
          <a:xfrm>
            <a:off x="660400" y="317500"/>
            <a:ext cx="10972800" cy="1270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Reajuste anual de planos individuais/familiares</a:t>
            </a:r>
            <a:endParaRPr lang="pt-BR" sz="3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pt-BR" sz="3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imites de reajuste definidos pela ANS ano a ano</a:t>
            </a:r>
            <a:endParaRPr lang="pt-BR" sz="3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5B6F7D-C7D0-E595-0ADD-8E1E8B74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829021"/>
            <a:ext cx="7556500" cy="49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79B11A-92DD-A7B3-0E55-00288F76F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9" y="302935"/>
            <a:ext cx="8973802" cy="29722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488974-98F4-8569-C9E1-0FE868C5B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204" y="3503750"/>
            <a:ext cx="8535591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9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A4EC-B9F8-7FCE-C1DD-654688959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F68BDE-E171-3B57-B589-919F1AAD7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46" y="270673"/>
            <a:ext cx="9011908" cy="24006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71CEDAB-8ED9-949A-A319-9B45B1478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52" y="3076875"/>
            <a:ext cx="8392696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8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89C624-F943-042C-B273-47E74FF9E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92" y="675861"/>
            <a:ext cx="11300215" cy="47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6955DBC-914A-7B36-9769-1EDFD30F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1" y="330225"/>
            <a:ext cx="11240277" cy="61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8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AF909-DCEA-ACE5-0DDD-B016096B1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2724"/>
          </a:xfrm>
        </p:spPr>
        <p:txBody>
          <a:bodyPr>
            <a:normAutofit fontScale="90000"/>
          </a:bodyPr>
          <a:lstStyle/>
          <a:p>
            <a:r>
              <a:rPr lang="pt-BR" dirty="0"/>
              <a:t>Links das matérias utilizadas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5E1DAE-936B-F286-3429-E792F5551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639957"/>
            <a:ext cx="11787809" cy="3617843"/>
          </a:xfrm>
        </p:spPr>
        <p:txBody>
          <a:bodyPr/>
          <a:lstStyle/>
          <a:p>
            <a:pPr algn="just"/>
            <a:r>
              <a:rPr lang="pt-BR" sz="1600" dirty="0">
                <a:hlinkClick r:id="rId2"/>
              </a:rPr>
              <a:t>https://www.poder360.com.br/brasil/inflacao-dos-planos-de-saude-fechou-2021-em-25-diz-iess/</a:t>
            </a:r>
          </a:p>
          <a:p>
            <a:pPr algn="just"/>
            <a:r>
              <a:rPr lang="pt-BR" sz="1600" dirty="0">
                <a:hlinkClick r:id="rId2"/>
              </a:rPr>
              <a:t>https://www.infomoney.com.br/minhas-financas/inflacao-medica-pode-levar-a-aumento-de-ate-218-nos-planos-de-saude-entenda/</a:t>
            </a:r>
            <a:endParaRPr lang="pt-BR" sz="1600" dirty="0"/>
          </a:p>
          <a:p>
            <a:pPr algn="just"/>
            <a:r>
              <a:rPr lang="pt-BR" sz="1600" dirty="0">
                <a:hlinkClick r:id="rId3"/>
              </a:rPr>
              <a:t>https://valor.globo.com/empresas/noticia/2025/07/08/reajuste-de-plano-de-saude-acumula-alta-de-ate-383-na-decada-e-crescimento-desacelera.ghtml</a:t>
            </a:r>
            <a:endParaRPr lang="pt-BR" sz="1600" dirty="0"/>
          </a:p>
          <a:p>
            <a:pPr algn="just"/>
            <a:r>
              <a:rPr lang="pt-BR" sz="1600" dirty="0">
                <a:hlinkClick r:id="rId4"/>
              </a:rPr>
              <a:t>https://economia.uol.com.br/noticias/redacao/2024/12/18/inflacao-medica.htm</a:t>
            </a:r>
            <a:endParaRPr lang="pt-BR" sz="1600" dirty="0"/>
          </a:p>
          <a:p>
            <a:pPr algn="just"/>
            <a:r>
              <a:rPr lang="pt-BR" sz="1600" dirty="0">
                <a:hlinkClick r:id="rId5"/>
              </a:rPr>
              <a:t>https://exame.com/negocios/esta-empresa-fatura-r-150-milhoes-combatendo-a-inflacao-medica-no-brasil/</a:t>
            </a:r>
            <a:endParaRPr lang="pt-BR" sz="1600" dirty="0"/>
          </a:p>
          <a:p>
            <a:pPr algn="just"/>
            <a:r>
              <a:rPr lang="pt-BR" sz="1600" dirty="0">
                <a:hlinkClick r:id="rId6"/>
              </a:rPr>
              <a:t>https://exame.com/negocios/ela-criou-um-negocio-milionario-ao-combater-a-inflacao-medica-do-brasil-uma-das-maiores-do-mundo/</a:t>
            </a:r>
            <a:endParaRPr lang="pt-BR" sz="1600" dirty="0"/>
          </a:p>
          <a:p>
            <a:pPr algn="just"/>
            <a:r>
              <a:rPr lang="pt-BR" sz="1600" dirty="0">
                <a:hlinkClick r:id="rId7"/>
              </a:rPr>
              <a:t>https://www.infomoney.com.br/minhas-financas/custo-do-plano-de-saude-sobe-mais-para-jovens-do-que-para-idosos-mostra-estudo/</a:t>
            </a:r>
            <a:endParaRPr lang="pt-BR" sz="1600" dirty="0"/>
          </a:p>
          <a:p>
            <a:pPr algn="just"/>
            <a:r>
              <a:rPr lang="pt-BR" sz="1600" dirty="0">
                <a:hlinkClick r:id="rId8"/>
              </a:rPr>
              <a:t>https://braziljournal.com/play/a-inflacao-medica-e-um-misterio-para-mim-diz-wadih-damous-da-ans/</a:t>
            </a:r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28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1BB704-1A14-0477-D650-573B3C4F961D}"/>
              </a:ext>
            </a:extLst>
          </p:cNvPr>
          <p:cNvSpPr txBox="1"/>
          <p:nvPr/>
        </p:nvSpPr>
        <p:spPr>
          <a:xfrm>
            <a:off x="927100" y="1104900"/>
            <a:ext cx="10515600" cy="491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Inflação é o nome dado ao aumento dos preços de produtos e serviços. Ela é calculada pelos índices de preços, comumente chamados de índices de inflação.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2800" kern="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cálculo mede a variação de preços de uma </a:t>
            </a:r>
            <a:r>
              <a:rPr lang="pt-BR" sz="2800" b="1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cesta de produtos e serviços</a:t>
            </a: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consumida pela população.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2800" kern="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IBGE produz dois dos mais importantes índices de preços: o </a:t>
            </a:r>
            <a:r>
              <a:rPr lang="pt-BR" sz="2800" b="1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IPCA</a:t>
            </a: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considerado o oficial pelo governo federal, e o </a:t>
            </a:r>
            <a:r>
              <a:rPr lang="pt-BR" sz="2800" b="1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INPC</a:t>
            </a: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85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67992-DE9B-8784-F3C1-FD6C09C7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F228FA4-29D9-713F-D718-4AFC89DE78B6}"/>
              </a:ext>
            </a:extLst>
          </p:cNvPr>
          <p:cNvSpPr txBox="1"/>
          <p:nvPr/>
        </p:nvSpPr>
        <p:spPr>
          <a:xfrm>
            <a:off x="927100" y="1104900"/>
            <a:ext cx="10515600" cy="4707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b="1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cesta é definida pela Pesquisa de Orçamentos Familiares - POF, do IBGE</a:t>
            </a: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que, entre outras questões, verifica o que a população consome e quanto do rendimento familiar é gasto em cada produto: arroz, feijão, passagem de ônibus, material escolar, médico, cinema, entre outros.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2800" kern="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índices, portanto, levam em conta não apenas a variação de preço de cada item, mas também o peso que ele tem no orçamento das famílias.</a:t>
            </a:r>
          </a:p>
        </p:txBody>
      </p:sp>
    </p:spTree>
    <p:extLst>
      <p:ext uri="{BB962C8B-B14F-4D97-AF65-F5344CB8AC3E}">
        <p14:creationId xmlns:p14="http://schemas.microsoft.com/office/powerpoint/2010/main" val="399099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46EC711-4FD1-E367-FAE5-418D1F00A6DD}"/>
              </a:ext>
            </a:extLst>
          </p:cNvPr>
          <p:cNvSpPr txBox="1"/>
          <p:nvPr/>
        </p:nvSpPr>
        <p:spPr>
          <a:xfrm>
            <a:off x="889000" y="660400"/>
            <a:ext cx="10693400" cy="590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b="1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é o VCMH?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índice de Variação do Custo Médico-Hospitalar do IESS – VCMH/IESS– expressa a variação do custo médico hospitalar per capita das operadoras de planos de saúde entre dois períodos consecutivos de 12 meses cada.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2800" kern="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amostra utilizada para o cálculo do índice VCMH representa aproximadamente 10% do total de beneficiários de planos individuais (antigos e novos) distribuídos em todas as regiões do país. </a:t>
            </a:r>
          </a:p>
        </p:txBody>
      </p:sp>
    </p:spTree>
    <p:extLst>
      <p:ext uri="{BB962C8B-B14F-4D97-AF65-F5344CB8AC3E}">
        <p14:creationId xmlns:p14="http://schemas.microsoft.com/office/powerpoint/2010/main" val="387702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EFF653-FC80-0AD5-D47A-08B32C86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5" y="629226"/>
            <a:ext cx="11615530" cy="51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8E49E8-08FF-FA59-309E-99EECCDB5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1" y="554970"/>
            <a:ext cx="9478698" cy="24482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FEC75BD-571A-CAC6-525C-EA5C37A2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41" y="3429000"/>
            <a:ext cx="10348317" cy="15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6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B6F97CF-CA7D-F66F-CE8F-42FBF336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" y="1580892"/>
            <a:ext cx="10945753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5658D7-4B9C-105D-7282-154B4F08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544" y="3844761"/>
            <a:ext cx="8440328" cy="222916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5F9C8FE-5267-C516-BB18-78ADD719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754" y="494932"/>
            <a:ext cx="9011908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50EBC34-39E5-2AAC-1AEF-8277936F1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94" y="131272"/>
            <a:ext cx="7602011" cy="30770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E0D97C9-0ABD-45E8-B1DF-21C12AA4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55" y="3208276"/>
            <a:ext cx="9945488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10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402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Tahoma</vt:lpstr>
      <vt:lpstr>Tema do Office</vt:lpstr>
      <vt:lpstr>III Seminário Anapar de Autogestão em Saúde  “Inflação médica: o que é e o quanto importa na construção de políticas para a autogestão”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Links das matérias utilizadas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Caroline Heidner</dc:creator>
  <cp:lastModifiedBy>Caroline Heidner</cp:lastModifiedBy>
  <cp:revision>5</cp:revision>
  <dcterms:created xsi:type="dcterms:W3CDTF">2025-11-27T01:03:42Z</dcterms:created>
  <dcterms:modified xsi:type="dcterms:W3CDTF">2025-11-28T17:16:08Z</dcterms:modified>
</cp:coreProperties>
</file>