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sldIdLst>
    <p:sldId id="256" r:id="rId2"/>
    <p:sldId id="261" r:id="rId3"/>
    <p:sldId id="258" r:id="rId4"/>
    <p:sldId id="275" r:id="rId5"/>
    <p:sldId id="271" r:id="rId6"/>
    <p:sldId id="273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84" r:id="rId15"/>
    <p:sldId id="285" r:id="rId16"/>
    <p:sldId id="286" r:id="rId17"/>
    <p:sldId id="287" r:id="rId18"/>
    <p:sldId id="274" r:id="rId1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67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2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4889B4-0841-431E-9E2B-EB7919DF13AD}" type="datetimeFigureOut">
              <a:rPr lang="pt-BR" smtClean="0"/>
              <a:t>27/11/2025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329068-FBBE-43AC-9A79-A6B3B1FBF4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4794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0C0CFA-A4F1-65A2-C497-27E6DFEE1E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5DF8FE8-7149-ADE4-3407-8481E43F9A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D04164E-2FCC-FE10-FD42-2E4A9A94AC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6A746-E90F-4053-A9B3-E920301ED476}" type="datetime1">
              <a:rPr lang="pt-BR" smtClean="0"/>
              <a:t>27/11/2025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001E365-1106-16FD-C48A-0ED39F1F8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C8EC293-55FF-BB5A-E3FF-EFB3EB934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33B5C-82B9-4B92-9C95-EF1AD7CCDB1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2862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713745-7B26-4C0E-C5FB-10919356A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50AFDBA-C4D6-AF50-3B62-FA9CC49FF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981FEA7-7CF3-F575-F4C1-21849C1A6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C2D5A-E16D-40DC-B407-D4CB9298924B}" type="datetime1">
              <a:rPr lang="pt-BR" smtClean="0"/>
              <a:t>27/11/2025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BF0955D-331C-F366-6988-0C8CC52DE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1D93688-F558-D273-CC3F-A20BB2C92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33B5C-82B9-4B92-9C95-EF1AD7CCDB1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8245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7415809-F658-4C4F-8054-19F7128C99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17ED482-378E-31EC-77C0-AD0D928EAE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C0AEEB7-8451-0F4E-220A-CFD642FEA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BC11E-753D-4494-AC99-4C6E1BEA0650}" type="datetime1">
              <a:rPr lang="pt-BR" smtClean="0"/>
              <a:t>27/11/2025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A428130-7F6D-7C5F-7AE7-460BE3326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9153D0D-23E5-3AFE-7415-825BEE7C2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33B5C-82B9-4B92-9C95-EF1AD7CCDB1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0587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2D683E-6A55-D75B-4D55-C71D60605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A972E40-E7FF-44F6-F126-C4B8A9118F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833C440-5724-870E-A21E-96BD6E5A4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AA79E-D409-4062-BC23-4C64731CA696}" type="datetime1">
              <a:rPr lang="pt-BR" smtClean="0"/>
              <a:t>27/11/2025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87C2FF6-7DBB-3474-542D-3052F5200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13E1E2E-DAF3-7B21-0C49-3DB2C24AE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33B5C-82B9-4B92-9C95-EF1AD7CCDB1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1943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69B059-FADE-2BD8-1F2E-0A4D6962F2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DEB07E9-91D4-7BA6-BC21-E957934ADE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500E9E9-78F7-9DB7-5142-686EE692D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FDE52-FDFC-4B72-AAB8-2E3B99899B48}" type="datetime1">
              <a:rPr lang="pt-BR" smtClean="0"/>
              <a:t>27/11/2025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BBCBBAE-7C44-DF60-9E79-A55565827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ED91473-B880-2AC3-077C-4402FBA75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33B5C-82B9-4B92-9C95-EF1AD7CCDB1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9622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BF0700-2EBD-24A6-B213-AA0F08B91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BE582FC-19B6-D34D-54EA-ED3FA21D0A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73A69B6-8661-DE6A-50E3-C0C2626E86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2057B78-716E-CBB9-9D03-1E930157E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4AEAF-9A20-44DA-8C08-57208CF11473}" type="datetime1">
              <a:rPr lang="pt-BR" smtClean="0"/>
              <a:t>27/11/2025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7049F05-ECC5-87F4-EEB0-7713E1065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7563DF3-98AE-D521-6295-9D9645D78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33B5C-82B9-4B92-9C95-EF1AD7CCDB1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3722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AAD329-954B-10D3-D2FE-70BC4C9B7E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9DF505D-9987-436B-54D2-A5E05A01FE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C295E7F-3A48-A5F4-C395-44F198E85D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4C022ECF-8673-9D5C-623D-7470B85257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9301ACCA-40F4-4427-8B63-136C478B68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CA29155-70E3-C925-3165-AD12F265C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9BF22-8B42-4A83-9D8C-7FAB25B93229}" type="datetime1">
              <a:rPr lang="pt-BR" smtClean="0"/>
              <a:t>27/11/2025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FB5C0822-9278-E6E7-79E6-F330B7EB8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27118A45-C193-722D-1392-A2C45F189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33B5C-82B9-4B92-9C95-EF1AD7CCDB1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8112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13D35C-4319-8D73-B486-DD6BD906F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3D6307A8-5EC2-2DAB-EEB9-00FA580A2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70F63-E33A-4ED0-9CF8-792ED496E9D4}" type="datetime1">
              <a:rPr lang="pt-BR" smtClean="0"/>
              <a:t>27/11/2025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85386D3-1467-1D16-7976-51B29F3AF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AA9E887-1881-AAFF-8995-32102362F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33B5C-82B9-4B92-9C95-EF1AD7CCDB1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394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013E296A-172D-3515-2EA0-2F46E55E0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3F6FE-7A83-4452-8E98-6E6E6B462EB2}" type="datetime1">
              <a:rPr lang="pt-BR" smtClean="0"/>
              <a:t>27/11/2025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B538EB64-48C3-7028-E0D5-785D8C4E4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E056858-74B1-9389-A72A-E6C8FD80B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33B5C-82B9-4B92-9C95-EF1AD7CCDB1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8894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00CA49-BEB4-A066-07A2-84F7671CC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06BDF8E-2FDD-A368-41E0-87535CF75E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BEF4A66-B5B5-2E4D-4378-AA4663BFBE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1E19BF1-EC9E-D7C1-A31C-6AC408248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39314-C331-4FE4-B767-2811A878052E}" type="datetime1">
              <a:rPr lang="pt-BR" smtClean="0"/>
              <a:t>27/11/2025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E250496-574D-ADDB-6FB1-2C974B61A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2D8151A-52B3-6E6B-E335-416E11474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33B5C-82B9-4B92-9C95-EF1AD7CCDB1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2690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82455B-22EF-0266-1443-EA2C2C0482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7BA4645F-2967-5A03-B439-D9AE7E017D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2B126CE-6CCE-6247-46FA-A1196B051E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7DEE218-7D0E-290A-6A5A-F6D839AD8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BCBB1-0326-4E20-B430-9FFB41E6EF7D}" type="datetime1">
              <a:rPr lang="pt-BR" smtClean="0"/>
              <a:t>27/11/2025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BA16578-4298-B149-81EB-493B43510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CED63FF-15ED-AE18-B245-60697A32C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33B5C-82B9-4B92-9C95-EF1AD7CCDB1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990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68AE7EB0-290C-0D11-0406-25D24CC135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C64A459-4282-7872-57D1-F81E577380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E876F2D-00D3-6A86-6F99-97F097F95F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ADC650-6951-44EE-B3FC-20847DE29D82}" type="datetime1">
              <a:rPr lang="pt-BR" smtClean="0"/>
              <a:t>27/11/2025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F40C447-1C2D-F41C-5EA6-FCEECA9C95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9820B78-33A3-7E55-0613-3176B880DA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933B5C-82B9-4B92-9C95-EF1AD7CCDB1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5709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rodrigo.salgado@advocaciagarcez.com.b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DC5F75-26A6-F571-D62C-106310AE072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dirty="0"/>
              <a:t>Produto ou Direito Coletivo? </a:t>
            </a:r>
            <a:br>
              <a:rPr lang="pt-BR" dirty="0"/>
            </a:br>
            <a:br>
              <a:rPr lang="pt-BR" sz="2000" dirty="0"/>
            </a:br>
            <a:r>
              <a:rPr lang="pt-BR" sz="3200" dirty="0"/>
              <a:t> A Inaplicabilidade do CDC nos Planos de Autogestão</a:t>
            </a:r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FC7A32F-5DF8-E30D-902F-FCBA63C2AF0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l"/>
            <a:endParaRPr lang="pt-BR" dirty="0">
              <a:latin typeface="+mj-lt"/>
            </a:endParaRPr>
          </a:p>
          <a:p>
            <a:pPr algn="l"/>
            <a:endParaRPr lang="pt-BR" dirty="0">
              <a:latin typeface="+mj-lt"/>
            </a:endParaRPr>
          </a:p>
          <a:p>
            <a:pPr algn="l"/>
            <a:r>
              <a:rPr lang="pt-BR" dirty="0">
                <a:latin typeface="+mj-lt"/>
              </a:rPr>
              <a:t>Prof. Dr. Rodrigo O. Salgado</a:t>
            </a:r>
          </a:p>
          <a:p>
            <a:pPr algn="l"/>
            <a:r>
              <a:rPr lang="pt-BR" dirty="0">
                <a:latin typeface="+mj-lt"/>
                <a:hlinkClick r:id="rId2"/>
              </a:rPr>
              <a:t>rodrigo.salgado@advocaciagarcez.com.br</a:t>
            </a:r>
            <a:r>
              <a:rPr lang="pt-BR" dirty="0">
                <a:latin typeface="+mj-lt"/>
              </a:rPr>
              <a:t> 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EC469D2-0976-92EA-83FC-494F953F44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9899" y="4310774"/>
            <a:ext cx="3556359" cy="1039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42527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467482"/>
            <a:ext cx="10505312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rPr lang="pt-BR" sz="3600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Inaplicabilidade do CDC - </a:t>
            </a:r>
            <a:r>
              <a:rPr sz="3600" dirty="0" err="1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Natureza</a:t>
            </a:r>
            <a:r>
              <a:rPr sz="3600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 Jurídica </a:t>
            </a:r>
            <a:r>
              <a:rPr sz="3600" dirty="0" err="1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Diferenciada</a:t>
            </a:r>
            <a:endParaRPr sz="3600" dirty="0">
              <a:solidFill>
                <a:prstClr val="black"/>
              </a:solidFill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200" y="1699847"/>
            <a:ext cx="7863840" cy="29649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  <a:spcAft>
                <a:spcPts val="1000"/>
              </a:spcAft>
              <a:defRPr sz="1800">
                <a:solidFill>
                  <a:srgbClr val="333333"/>
                </a:solidFill>
              </a:defRPr>
            </a:pPr>
            <a:r>
              <a:rPr sz="2400" dirty="0">
                <a:latin typeface="+mj-lt"/>
              </a:rPr>
              <a:t>• </a:t>
            </a:r>
            <a:r>
              <a:rPr sz="2400" dirty="0" err="1">
                <a:latin typeface="+mj-lt"/>
              </a:rPr>
              <a:t>Constituídas</a:t>
            </a:r>
            <a:r>
              <a:rPr sz="2400" dirty="0">
                <a:latin typeface="+mj-lt"/>
              </a:rPr>
              <a:t> </a:t>
            </a:r>
            <a:r>
              <a:rPr sz="2400" dirty="0" err="1">
                <a:latin typeface="+mj-lt"/>
              </a:rPr>
              <a:t>como</a:t>
            </a:r>
            <a:r>
              <a:rPr sz="2400" dirty="0">
                <a:latin typeface="+mj-lt"/>
              </a:rPr>
              <a:t> ASSOCIAÇÕES </a:t>
            </a:r>
            <a:r>
              <a:rPr sz="2400" dirty="0" err="1">
                <a:latin typeface="+mj-lt"/>
              </a:rPr>
              <a:t>ou</a:t>
            </a:r>
            <a:r>
              <a:rPr sz="2400" dirty="0">
                <a:latin typeface="+mj-lt"/>
              </a:rPr>
              <a:t> FUNDAÇÕES</a:t>
            </a:r>
          </a:p>
          <a:p>
            <a:pPr>
              <a:spcBef>
                <a:spcPts val="1000"/>
              </a:spcBef>
              <a:spcAft>
                <a:spcPts val="1000"/>
              </a:spcAft>
              <a:defRPr sz="1800">
                <a:solidFill>
                  <a:srgbClr val="333333"/>
                </a:solidFill>
              </a:defRPr>
            </a:pPr>
            <a:r>
              <a:rPr sz="2400" dirty="0">
                <a:latin typeface="+mj-lt"/>
              </a:rPr>
              <a:t>• </a:t>
            </a:r>
            <a:r>
              <a:rPr sz="2400" dirty="0" err="1">
                <a:latin typeface="+mj-lt"/>
              </a:rPr>
              <a:t>Vinculação</a:t>
            </a:r>
            <a:r>
              <a:rPr sz="2400" dirty="0">
                <a:latin typeface="+mj-lt"/>
              </a:rPr>
              <a:t> a </a:t>
            </a:r>
            <a:r>
              <a:rPr sz="2400" dirty="0" err="1">
                <a:latin typeface="+mj-lt"/>
              </a:rPr>
              <a:t>grupos</a:t>
            </a:r>
            <a:r>
              <a:rPr sz="2400" dirty="0">
                <a:latin typeface="+mj-lt"/>
              </a:rPr>
              <a:t> </a:t>
            </a:r>
            <a:r>
              <a:rPr sz="2400" dirty="0" err="1">
                <a:latin typeface="+mj-lt"/>
              </a:rPr>
              <a:t>fechados</a:t>
            </a:r>
            <a:r>
              <a:rPr sz="2400" dirty="0">
                <a:latin typeface="+mj-lt"/>
              </a:rPr>
              <a:t> (</a:t>
            </a:r>
            <a:r>
              <a:rPr sz="2400" dirty="0" err="1">
                <a:latin typeface="+mj-lt"/>
              </a:rPr>
              <a:t>empresas</a:t>
            </a:r>
            <a:r>
              <a:rPr sz="2400" dirty="0">
                <a:latin typeface="+mj-lt"/>
              </a:rPr>
              <a:t>, </a:t>
            </a:r>
            <a:r>
              <a:rPr sz="2400" dirty="0" err="1">
                <a:latin typeface="+mj-lt"/>
              </a:rPr>
              <a:t>categorias</a:t>
            </a:r>
            <a:r>
              <a:rPr sz="2400" dirty="0">
                <a:latin typeface="+mj-lt"/>
              </a:rPr>
              <a:t>)</a:t>
            </a:r>
          </a:p>
          <a:p>
            <a:pPr>
              <a:spcBef>
                <a:spcPts val="1000"/>
              </a:spcBef>
              <a:spcAft>
                <a:spcPts val="1000"/>
              </a:spcAft>
              <a:defRPr sz="1800">
                <a:solidFill>
                  <a:srgbClr val="333333"/>
                </a:solidFill>
              </a:defRPr>
            </a:pPr>
            <a:r>
              <a:rPr sz="2400" dirty="0">
                <a:latin typeface="+mj-lt"/>
              </a:rPr>
              <a:t>• Custos </a:t>
            </a:r>
            <a:r>
              <a:rPr sz="2400" dirty="0" err="1">
                <a:latin typeface="+mj-lt"/>
              </a:rPr>
              <a:t>divididos</a:t>
            </a:r>
            <a:r>
              <a:rPr sz="2400" dirty="0">
                <a:latin typeface="+mj-lt"/>
              </a:rPr>
              <a:t> entre </a:t>
            </a:r>
            <a:r>
              <a:rPr sz="2400" dirty="0" err="1">
                <a:latin typeface="+mj-lt"/>
              </a:rPr>
              <a:t>participantes</a:t>
            </a:r>
            <a:endParaRPr sz="2400" dirty="0">
              <a:latin typeface="+mj-lt"/>
            </a:endParaRPr>
          </a:p>
          <a:p>
            <a:pPr>
              <a:spcBef>
                <a:spcPts val="1000"/>
              </a:spcBef>
              <a:spcAft>
                <a:spcPts val="1000"/>
              </a:spcAft>
              <a:defRPr sz="1800">
                <a:solidFill>
                  <a:srgbClr val="333333"/>
                </a:solidFill>
              </a:defRPr>
            </a:pPr>
            <a:r>
              <a:rPr sz="2400" dirty="0">
                <a:latin typeface="+mj-lt"/>
              </a:rPr>
              <a:t>• </a:t>
            </a:r>
            <a:r>
              <a:rPr sz="2400" dirty="0" err="1">
                <a:latin typeface="+mj-lt"/>
              </a:rPr>
              <a:t>Não</a:t>
            </a:r>
            <a:r>
              <a:rPr sz="2400" dirty="0">
                <a:latin typeface="+mj-lt"/>
              </a:rPr>
              <a:t> </a:t>
            </a:r>
            <a:r>
              <a:rPr sz="2400" dirty="0" err="1">
                <a:latin typeface="+mj-lt"/>
              </a:rPr>
              <a:t>há</a:t>
            </a:r>
            <a:r>
              <a:rPr sz="2400" dirty="0">
                <a:latin typeface="+mj-lt"/>
              </a:rPr>
              <a:t> </a:t>
            </a:r>
            <a:r>
              <a:rPr sz="2400" dirty="0" err="1">
                <a:latin typeface="+mj-lt"/>
              </a:rPr>
              <a:t>oferta</a:t>
            </a:r>
            <a:r>
              <a:rPr sz="2400" dirty="0">
                <a:latin typeface="+mj-lt"/>
              </a:rPr>
              <a:t> </a:t>
            </a:r>
            <a:r>
              <a:rPr sz="2400" dirty="0" err="1">
                <a:latin typeface="+mj-lt"/>
              </a:rPr>
              <a:t>ao</a:t>
            </a:r>
            <a:r>
              <a:rPr sz="2400" dirty="0">
                <a:latin typeface="+mj-lt"/>
              </a:rPr>
              <a:t> mercado </a:t>
            </a:r>
            <a:r>
              <a:rPr sz="2400" dirty="0" err="1">
                <a:latin typeface="+mj-lt"/>
              </a:rPr>
              <a:t>geral</a:t>
            </a:r>
            <a:endParaRPr sz="2400" dirty="0">
              <a:latin typeface="+mj-lt"/>
            </a:endParaRPr>
          </a:p>
          <a:p>
            <a:pPr>
              <a:spcBef>
                <a:spcPts val="1000"/>
              </a:spcBef>
              <a:spcAft>
                <a:spcPts val="1000"/>
              </a:spcAft>
              <a:defRPr sz="1800">
                <a:solidFill>
                  <a:srgbClr val="333333"/>
                </a:solidFill>
              </a:defRPr>
            </a:pPr>
            <a:r>
              <a:rPr sz="2400" dirty="0">
                <a:latin typeface="+mj-lt"/>
              </a:rPr>
              <a:t>• </a:t>
            </a:r>
            <a:r>
              <a:rPr sz="2400" dirty="0" err="1">
                <a:latin typeface="+mj-lt"/>
              </a:rPr>
              <a:t>Objetivo</a:t>
            </a:r>
            <a:r>
              <a:rPr sz="2400" dirty="0">
                <a:latin typeface="+mj-lt"/>
              </a:rPr>
              <a:t>: </a:t>
            </a:r>
            <a:r>
              <a:rPr sz="2400" dirty="0" err="1">
                <a:latin typeface="+mj-lt"/>
              </a:rPr>
              <a:t>direito</a:t>
            </a:r>
            <a:r>
              <a:rPr sz="2400" dirty="0">
                <a:latin typeface="+mj-lt"/>
              </a:rPr>
              <a:t> fundamental à </a:t>
            </a:r>
            <a:r>
              <a:rPr sz="2400" dirty="0" err="1">
                <a:latin typeface="+mj-lt"/>
              </a:rPr>
              <a:t>saúde</a:t>
            </a:r>
            <a:endParaRPr sz="2400" dirty="0">
              <a:latin typeface="+mj-lt"/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933F749E-8AD3-B157-798F-153BF67958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713720"/>
            <a:ext cx="2662304" cy="77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23387" y="566709"/>
            <a:ext cx="6460679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rPr sz="3600" b="1" dirty="0" err="1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Consolidação</a:t>
            </a:r>
            <a:r>
              <a:rPr sz="3600" b="1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 </a:t>
            </a:r>
            <a:r>
              <a:rPr sz="3600" b="1" dirty="0" err="1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Jurisprudencial</a:t>
            </a:r>
            <a:r>
              <a:rPr sz="3600" b="1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 - STJ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23387" y="1491045"/>
            <a:ext cx="7863840" cy="35907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  <a:spcAft>
                <a:spcPts val="1000"/>
              </a:spcAft>
              <a:defRPr sz="1800">
                <a:solidFill>
                  <a:srgbClr val="333333"/>
                </a:solidFill>
              </a:defRPr>
            </a:pPr>
            <a:r>
              <a:rPr sz="2400" dirty="0">
                <a:latin typeface="+mj-lt"/>
              </a:rPr>
              <a:t>📌 </a:t>
            </a:r>
            <a:r>
              <a:rPr sz="2400" dirty="0" err="1">
                <a:latin typeface="+mj-lt"/>
              </a:rPr>
              <a:t>Recurso</a:t>
            </a:r>
            <a:r>
              <a:rPr sz="2400" dirty="0">
                <a:latin typeface="+mj-lt"/>
              </a:rPr>
              <a:t> Especial nº 1.285.483 (2016)</a:t>
            </a:r>
          </a:p>
          <a:p>
            <a:pPr>
              <a:spcBef>
                <a:spcPts val="1000"/>
              </a:spcBef>
              <a:spcAft>
                <a:spcPts val="1000"/>
              </a:spcAft>
              <a:defRPr sz="1800">
                <a:solidFill>
                  <a:srgbClr val="333333"/>
                </a:solidFill>
              </a:defRPr>
            </a:pPr>
            <a:r>
              <a:rPr sz="2400" dirty="0">
                <a:latin typeface="+mj-lt"/>
              </a:rPr>
              <a:t>   → Segunda </a:t>
            </a:r>
            <a:r>
              <a:rPr sz="2400" dirty="0" err="1">
                <a:latin typeface="+mj-lt"/>
              </a:rPr>
              <a:t>Seção</a:t>
            </a:r>
            <a:r>
              <a:rPr sz="2400" dirty="0">
                <a:latin typeface="+mj-lt"/>
              </a:rPr>
              <a:t> </a:t>
            </a:r>
            <a:r>
              <a:rPr sz="2400" dirty="0" err="1">
                <a:latin typeface="+mj-lt"/>
              </a:rPr>
              <a:t>afastou</a:t>
            </a:r>
            <a:r>
              <a:rPr sz="2400" dirty="0">
                <a:latin typeface="+mj-lt"/>
              </a:rPr>
              <a:t> CDC das </a:t>
            </a:r>
            <a:r>
              <a:rPr sz="2400" dirty="0" err="1">
                <a:latin typeface="+mj-lt"/>
              </a:rPr>
              <a:t>autogestões</a:t>
            </a:r>
            <a:endParaRPr sz="2400" dirty="0">
              <a:latin typeface="+mj-lt"/>
            </a:endParaRPr>
          </a:p>
          <a:p>
            <a:pPr>
              <a:spcBef>
                <a:spcPts val="1000"/>
              </a:spcBef>
              <a:spcAft>
                <a:spcPts val="1000"/>
              </a:spcAft>
              <a:defRPr sz="1800">
                <a:solidFill>
                  <a:srgbClr val="333333"/>
                </a:solidFill>
              </a:defRPr>
            </a:pPr>
            <a:endParaRPr sz="2400" dirty="0">
              <a:latin typeface="+mj-lt"/>
            </a:endParaRPr>
          </a:p>
          <a:p>
            <a:pPr>
              <a:spcBef>
                <a:spcPts val="1000"/>
              </a:spcBef>
              <a:spcAft>
                <a:spcPts val="1000"/>
              </a:spcAft>
              <a:defRPr sz="1800">
                <a:solidFill>
                  <a:srgbClr val="333333"/>
                </a:solidFill>
              </a:defRPr>
            </a:pPr>
            <a:r>
              <a:rPr sz="2400" dirty="0">
                <a:latin typeface="+mj-lt"/>
              </a:rPr>
              <a:t>📌 SÚMULA 608 DO STJ (2018):</a:t>
            </a:r>
          </a:p>
          <a:p>
            <a:pPr>
              <a:spcBef>
                <a:spcPts val="1000"/>
              </a:spcBef>
              <a:spcAft>
                <a:spcPts val="1000"/>
              </a:spcAft>
              <a:defRPr sz="1800">
                <a:solidFill>
                  <a:srgbClr val="333333"/>
                </a:solidFill>
              </a:defRPr>
            </a:pPr>
            <a:r>
              <a:rPr sz="2400" dirty="0">
                <a:latin typeface="+mj-lt"/>
              </a:rPr>
              <a:t>   "</a:t>
            </a:r>
            <a:r>
              <a:rPr sz="2400" dirty="0" err="1">
                <a:latin typeface="+mj-lt"/>
              </a:rPr>
              <a:t>Aplica</a:t>
            </a:r>
            <a:r>
              <a:rPr sz="2400" dirty="0">
                <a:latin typeface="+mj-lt"/>
              </a:rPr>
              <a:t>-se o CDC </a:t>
            </a:r>
            <a:r>
              <a:rPr sz="2400" dirty="0" err="1">
                <a:latin typeface="+mj-lt"/>
              </a:rPr>
              <a:t>aos</a:t>
            </a:r>
            <a:r>
              <a:rPr sz="2400" dirty="0">
                <a:latin typeface="+mj-lt"/>
              </a:rPr>
              <a:t> </a:t>
            </a:r>
            <a:r>
              <a:rPr sz="2400" dirty="0" err="1">
                <a:latin typeface="+mj-lt"/>
              </a:rPr>
              <a:t>contratos</a:t>
            </a:r>
            <a:r>
              <a:rPr sz="2400" dirty="0">
                <a:latin typeface="+mj-lt"/>
              </a:rPr>
              <a:t> de plano de </a:t>
            </a:r>
            <a:r>
              <a:rPr sz="2400" dirty="0" err="1">
                <a:latin typeface="+mj-lt"/>
              </a:rPr>
              <a:t>saúde</a:t>
            </a:r>
            <a:r>
              <a:rPr sz="2400" dirty="0">
                <a:latin typeface="+mj-lt"/>
              </a:rPr>
              <a:t>,</a:t>
            </a:r>
          </a:p>
          <a:p>
            <a:pPr>
              <a:spcBef>
                <a:spcPts val="1000"/>
              </a:spcBef>
              <a:spcAft>
                <a:spcPts val="1000"/>
              </a:spcAft>
              <a:defRPr sz="1800">
                <a:solidFill>
                  <a:srgbClr val="333333"/>
                </a:solidFill>
              </a:defRPr>
            </a:pPr>
            <a:r>
              <a:rPr sz="2400" dirty="0">
                <a:latin typeface="+mj-lt"/>
              </a:rPr>
              <a:t>    SALVO </a:t>
            </a:r>
            <a:r>
              <a:rPr sz="2400" dirty="0" err="1">
                <a:latin typeface="+mj-lt"/>
              </a:rPr>
              <a:t>os</a:t>
            </a:r>
            <a:r>
              <a:rPr sz="2400" dirty="0">
                <a:latin typeface="+mj-lt"/>
              </a:rPr>
              <a:t> </a:t>
            </a:r>
            <a:r>
              <a:rPr sz="2400" dirty="0" err="1">
                <a:latin typeface="+mj-lt"/>
              </a:rPr>
              <a:t>administrados</a:t>
            </a:r>
            <a:r>
              <a:rPr sz="2400" dirty="0">
                <a:latin typeface="+mj-lt"/>
              </a:rPr>
              <a:t> </a:t>
            </a:r>
            <a:r>
              <a:rPr sz="2400" dirty="0" err="1">
                <a:latin typeface="+mj-lt"/>
              </a:rPr>
              <a:t>por</a:t>
            </a:r>
            <a:r>
              <a:rPr sz="2400" dirty="0">
                <a:latin typeface="+mj-lt"/>
              </a:rPr>
              <a:t> </a:t>
            </a:r>
            <a:r>
              <a:rPr sz="2400" dirty="0" err="1">
                <a:latin typeface="+mj-lt"/>
              </a:rPr>
              <a:t>entidades</a:t>
            </a:r>
            <a:r>
              <a:rPr sz="2400" dirty="0">
                <a:latin typeface="+mj-lt"/>
              </a:rPr>
              <a:t> de </a:t>
            </a:r>
            <a:r>
              <a:rPr sz="2400" dirty="0" err="1">
                <a:latin typeface="+mj-lt"/>
              </a:rPr>
              <a:t>autogestão</a:t>
            </a:r>
            <a:r>
              <a:rPr sz="2400" dirty="0">
                <a:latin typeface="+mj-lt"/>
              </a:rPr>
              <a:t>"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B98B38E8-0D1B-A415-AA4F-C09EAE2EDE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713720"/>
            <a:ext cx="2662304" cy="77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99788" y="575915"/>
            <a:ext cx="4896212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rPr sz="3600" b="1" dirty="0" err="1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Súmula</a:t>
            </a:r>
            <a:r>
              <a:rPr sz="3600" b="1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 608 - </a:t>
            </a:r>
            <a:r>
              <a:rPr sz="3600" b="1" dirty="0" err="1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Implicações</a:t>
            </a:r>
            <a:endParaRPr sz="3600" b="1" dirty="0">
              <a:solidFill>
                <a:prstClr val="black"/>
              </a:solidFill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68326" y="1946543"/>
            <a:ext cx="7863840" cy="29649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  <a:spcAft>
                <a:spcPts val="1000"/>
              </a:spcAft>
              <a:defRPr sz="1800">
                <a:solidFill>
                  <a:srgbClr val="333333"/>
                </a:solidFill>
              </a:defRPr>
            </a:pPr>
            <a:r>
              <a:rPr sz="2400" dirty="0">
                <a:latin typeface="+mj-lt"/>
              </a:rPr>
              <a:t>✓ </a:t>
            </a:r>
            <a:r>
              <a:rPr sz="2400" dirty="0" err="1">
                <a:latin typeface="+mj-lt"/>
              </a:rPr>
              <a:t>Exceção</a:t>
            </a:r>
            <a:r>
              <a:rPr sz="2400" dirty="0">
                <a:latin typeface="+mj-lt"/>
              </a:rPr>
              <a:t> EXPRESSA e INEQUÍVOCA</a:t>
            </a:r>
          </a:p>
          <a:p>
            <a:pPr>
              <a:spcBef>
                <a:spcPts val="1000"/>
              </a:spcBef>
              <a:spcAft>
                <a:spcPts val="1000"/>
              </a:spcAft>
              <a:defRPr sz="1800">
                <a:solidFill>
                  <a:srgbClr val="333333"/>
                </a:solidFill>
              </a:defRPr>
            </a:pPr>
            <a:r>
              <a:rPr sz="2400" dirty="0">
                <a:latin typeface="+mj-lt"/>
              </a:rPr>
              <a:t>✓ </a:t>
            </a:r>
            <a:r>
              <a:rPr sz="2400" dirty="0" err="1">
                <a:latin typeface="+mj-lt"/>
              </a:rPr>
              <a:t>Reconhecimento</a:t>
            </a:r>
            <a:r>
              <a:rPr sz="2400" dirty="0">
                <a:latin typeface="+mj-lt"/>
              </a:rPr>
              <a:t> das </a:t>
            </a:r>
            <a:r>
              <a:rPr sz="2400" dirty="0" err="1">
                <a:latin typeface="+mj-lt"/>
              </a:rPr>
              <a:t>peculiaridades</a:t>
            </a:r>
            <a:r>
              <a:rPr sz="2400" dirty="0">
                <a:latin typeface="+mj-lt"/>
              </a:rPr>
              <a:t> da </a:t>
            </a:r>
            <a:r>
              <a:rPr sz="2400" dirty="0" err="1">
                <a:latin typeface="+mj-lt"/>
              </a:rPr>
              <a:t>autogestão</a:t>
            </a:r>
            <a:endParaRPr sz="2400" dirty="0">
              <a:latin typeface="+mj-lt"/>
            </a:endParaRPr>
          </a:p>
          <a:p>
            <a:pPr>
              <a:spcBef>
                <a:spcPts val="1000"/>
              </a:spcBef>
              <a:spcAft>
                <a:spcPts val="1000"/>
              </a:spcAft>
              <a:defRPr sz="1800">
                <a:solidFill>
                  <a:srgbClr val="333333"/>
                </a:solidFill>
              </a:defRPr>
            </a:pPr>
            <a:r>
              <a:rPr sz="2400" dirty="0">
                <a:latin typeface="+mj-lt"/>
              </a:rPr>
              <a:t>✓ </a:t>
            </a:r>
            <a:r>
              <a:rPr sz="2400" dirty="0" err="1">
                <a:latin typeface="+mj-lt"/>
              </a:rPr>
              <a:t>Pacificação</a:t>
            </a:r>
            <a:r>
              <a:rPr sz="2400" dirty="0">
                <a:latin typeface="+mj-lt"/>
              </a:rPr>
              <a:t> da </a:t>
            </a:r>
            <a:r>
              <a:rPr sz="2400" dirty="0" err="1">
                <a:latin typeface="+mj-lt"/>
              </a:rPr>
              <a:t>controvérsia</a:t>
            </a:r>
            <a:r>
              <a:rPr sz="2400" dirty="0">
                <a:latin typeface="+mj-lt"/>
              </a:rPr>
              <a:t> </a:t>
            </a:r>
            <a:r>
              <a:rPr sz="2400" dirty="0" err="1">
                <a:latin typeface="+mj-lt"/>
              </a:rPr>
              <a:t>jurisprudencial</a:t>
            </a:r>
            <a:endParaRPr sz="2400" dirty="0">
              <a:latin typeface="+mj-lt"/>
            </a:endParaRPr>
          </a:p>
          <a:p>
            <a:pPr>
              <a:spcBef>
                <a:spcPts val="1000"/>
              </a:spcBef>
              <a:spcAft>
                <a:spcPts val="1000"/>
              </a:spcAft>
              <a:defRPr sz="1800">
                <a:solidFill>
                  <a:srgbClr val="333333"/>
                </a:solidFill>
              </a:defRPr>
            </a:pPr>
            <a:r>
              <a:rPr sz="2400" dirty="0">
                <a:latin typeface="+mj-lt"/>
              </a:rPr>
              <a:t>✓ </a:t>
            </a:r>
            <a:r>
              <a:rPr sz="2400" dirty="0" err="1">
                <a:latin typeface="+mj-lt"/>
              </a:rPr>
              <a:t>Cancelamento</a:t>
            </a:r>
            <a:r>
              <a:rPr sz="2400" dirty="0">
                <a:latin typeface="+mj-lt"/>
              </a:rPr>
              <a:t> da </a:t>
            </a:r>
            <a:r>
              <a:rPr sz="2400" dirty="0" err="1">
                <a:latin typeface="+mj-lt"/>
              </a:rPr>
              <a:t>Súmula</a:t>
            </a:r>
            <a:r>
              <a:rPr sz="2400" dirty="0">
                <a:latin typeface="+mj-lt"/>
              </a:rPr>
              <a:t> 469 (</a:t>
            </a:r>
            <a:r>
              <a:rPr sz="2400" dirty="0" err="1">
                <a:latin typeface="+mj-lt"/>
              </a:rPr>
              <a:t>aplicava</a:t>
            </a:r>
            <a:r>
              <a:rPr sz="2400" dirty="0">
                <a:latin typeface="+mj-lt"/>
              </a:rPr>
              <a:t> CDC a </a:t>
            </a:r>
            <a:r>
              <a:rPr sz="2400" dirty="0" err="1">
                <a:latin typeface="+mj-lt"/>
              </a:rPr>
              <a:t>todos</a:t>
            </a:r>
            <a:r>
              <a:rPr sz="2400" dirty="0">
                <a:latin typeface="+mj-lt"/>
              </a:rPr>
              <a:t>)</a:t>
            </a:r>
          </a:p>
          <a:p>
            <a:pPr>
              <a:spcBef>
                <a:spcPts val="1000"/>
              </a:spcBef>
              <a:spcAft>
                <a:spcPts val="1000"/>
              </a:spcAft>
              <a:defRPr sz="1800">
                <a:solidFill>
                  <a:srgbClr val="333333"/>
                </a:solidFill>
              </a:defRPr>
            </a:pPr>
            <a:r>
              <a:rPr sz="2400" dirty="0">
                <a:latin typeface="+mj-lt"/>
              </a:rPr>
              <a:t>✓ </a:t>
            </a:r>
            <a:r>
              <a:rPr sz="2400" dirty="0" err="1">
                <a:latin typeface="+mj-lt"/>
              </a:rPr>
              <a:t>Força</a:t>
            </a:r>
            <a:r>
              <a:rPr sz="2400" dirty="0">
                <a:latin typeface="+mj-lt"/>
              </a:rPr>
              <a:t> </a:t>
            </a:r>
            <a:r>
              <a:rPr sz="2400" dirty="0" err="1">
                <a:latin typeface="+mj-lt"/>
              </a:rPr>
              <a:t>vinculante</a:t>
            </a:r>
            <a:r>
              <a:rPr sz="2400" dirty="0">
                <a:latin typeface="+mj-lt"/>
              </a:rPr>
              <a:t> </a:t>
            </a:r>
            <a:r>
              <a:rPr sz="2400" dirty="0" err="1">
                <a:latin typeface="+mj-lt"/>
              </a:rPr>
              <a:t>em</a:t>
            </a:r>
            <a:r>
              <a:rPr sz="2400" dirty="0">
                <a:latin typeface="+mj-lt"/>
              </a:rPr>
              <a:t> </a:t>
            </a:r>
            <a:r>
              <a:rPr sz="2400" dirty="0" err="1">
                <a:latin typeface="+mj-lt"/>
              </a:rPr>
              <a:t>todo</a:t>
            </a:r>
            <a:r>
              <a:rPr sz="2400" dirty="0">
                <a:latin typeface="+mj-lt"/>
              </a:rPr>
              <a:t> o </a:t>
            </a:r>
            <a:r>
              <a:rPr sz="2400" dirty="0" err="1">
                <a:latin typeface="+mj-lt"/>
              </a:rPr>
              <a:t>território</a:t>
            </a:r>
            <a:r>
              <a:rPr sz="2400" dirty="0">
                <a:latin typeface="+mj-lt"/>
              </a:rPr>
              <a:t> </a:t>
            </a:r>
            <a:r>
              <a:rPr sz="2400" dirty="0" err="1">
                <a:latin typeface="+mj-lt"/>
              </a:rPr>
              <a:t>nacional</a:t>
            </a:r>
            <a:endParaRPr sz="2400" dirty="0">
              <a:latin typeface="+mj-lt"/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024D0806-D4F9-76C6-1B54-79BCA09FD7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713720"/>
            <a:ext cx="2662304" cy="77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2119" y="725270"/>
            <a:ext cx="539378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rPr sz="3600" b="1" dirty="0" err="1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Características</a:t>
            </a:r>
            <a:r>
              <a:rPr sz="3600" b="1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 </a:t>
            </a:r>
            <a:r>
              <a:rPr sz="3600" b="1" dirty="0" err="1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Operacionais</a:t>
            </a:r>
            <a:endParaRPr sz="3600" b="1" dirty="0">
              <a:solidFill>
                <a:prstClr val="black"/>
              </a:solidFill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92119" y="2177375"/>
            <a:ext cx="7863840" cy="29649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  <a:spcAft>
                <a:spcPts val="1000"/>
              </a:spcAft>
              <a:defRPr sz="1800">
                <a:solidFill>
                  <a:srgbClr val="333333"/>
                </a:solidFill>
              </a:defRPr>
            </a:pPr>
            <a:r>
              <a:rPr sz="2400" dirty="0">
                <a:latin typeface="+mj-lt"/>
              </a:rPr>
              <a:t>• </a:t>
            </a:r>
            <a:r>
              <a:rPr sz="2400" dirty="0" err="1">
                <a:latin typeface="+mj-lt"/>
              </a:rPr>
              <a:t>Flexibilidade</a:t>
            </a:r>
            <a:r>
              <a:rPr sz="2400" dirty="0">
                <a:latin typeface="+mj-lt"/>
              </a:rPr>
              <a:t> </a:t>
            </a:r>
            <a:r>
              <a:rPr sz="2400" dirty="0" err="1">
                <a:latin typeface="+mj-lt"/>
              </a:rPr>
              <a:t>na</a:t>
            </a:r>
            <a:r>
              <a:rPr sz="2400" dirty="0">
                <a:latin typeface="+mj-lt"/>
              </a:rPr>
              <a:t> </a:t>
            </a:r>
            <a:r>
              <a:rPr sz="2400" dirty="0" err="1">
                <a:latin typeface="+mj-lt"/>
              </a:rPr>
              <a:t>contratação</a:t>
            </a:r>
            <a:r>
              <a:rPr sz="2400" dirty="0">
                <a:latin typeface="+mj-lt"/>
              </a:rPr>
              <a:t> da rede </a:t>
            </a:r>
            <a:r>
              <a:rPr sz="2400" dirty="0" err="1">
                <a:latin typeface="+mj-lt"/>
              </a:rPr>
              <a:t>credenciada</a:t>
            </a:r>
            <a:endParaRPr sz="2400" dirty="0">
              <a:latin typeface="+mj-lt"/>
            </a:endParaRPr>
          </a:p>
          <a:p>
            <a:pPr>
              <a:spcBef>
                <a:spcPts val="1000"/>
              </a:spcBef>
              <a:spcAft>
                <a:spcPts val="1000"/>
              </a:spcAft>
              <a:defRPr sz="1800">
                <a:solidFill>
                  <a:srgbClr val="333333"/>
                </a:solidFill>
              </a:defRPr>
            </a:pPr>
            <a:r>
              <a:rPr sz="2400" dirty="0">
                <a:latin typeface="+mj-lt"/>
              </a:rPr>
              <a:t>• Controle </a:t>
            </a:r>
            <a:r>
              <a:rPr sz="2400" dirty="0" err="1">
                <a:latin typeface="+mj-lt"/>
              </a:rPr>
              <a:t>rigoroso</a:t>
            </a:r>
            <a:r>
              <a:rPr sz="2400" dirty="0">
                <a:latin typeface="+mj-lt"/>
              </a:rPr>
              <a:t> de custos (</a:t>
            </a:r>
            <a:r>
              <a:rPr sz="2400" dirty="0" err="1">
                <a:latin typeface="+mj-lt"/>
              </a:rPr>
              <a:t>sem</a:t>
            </a:r>
            <a:r>
              <a:rPr sz="2400" dirty="0">
                <a:latin typeface="+mj-lt"/>
              </a:rPr>
              <a:t> </a:t>
            </a:r>
            <a:r>
              <a:rPr sz="2400" dirty="0" err="1">
                <a:latin typeface="+mj-lt"/>
              </a:rPr>
              <a:t>margem</a:t>
            </a:r>
            <a:r>
              <a:rPr sz="2400" dirty="0">
                <a:latin typeface="+mj-lt"/>
              </a:rPr>
              <a:t> de </a:t>
            </a:r>
            <a:r>
              <a:rPr sz="2400" dirty="0" err="1">
                <a:latin typeface="+mj-lt"/>
              </a:rPr>
              <a:t>lucro</a:t>
            </a:r>
            <a:r>
              <a:rPr sz="2400" dirty="0">
                <a:latin typeface="+mj-lt"/>
              </a:rPr>
              <a:t>)</a:t>
            </a:r>
          </a:p>
          <a:p>
            <a:pPr>
              <a:spcBef>
                <a:spcPts val="1000"/>
              </a:spcBef>
              <a:spcAft>
                <a:spcPts val="1000"/>
              </a:spcAft>
              <a:defRPr sz="1800">
                <a:solidFill>
                  <a:srgbClr val="333333"/>
                </a:solidFill>
              </a:defRPr>
            </a:pPr>
            <a:r>
              <a:rPr sz="2400" dirty="0">
                <a:latin typeface="+mj-lt"/>
              </a:rPr>
              <a:t>• </a:t>
            </a:r>
            <a:r>
              <a:rPr sz="2400" dirty="0" err="1">
                <a:latin typeface="+mj-lt"/>
              </a:rPr>
              <a:t>Programas</a:t>
            </a:r>
            <a:r>
              <a:rPr sz="2400" dirty="0">
                <a:latin typeface="+mj-lt"/>
              </a:rPr>
              <a:t> de </a:t>
            </a:r>
            <a:r>
              <a:rPr sz="2400" dirty="0" err="1">
                <a:latin typeface="+mj-lt"/>
              </a:rPr>
              <a:t>saúde</a:t>
            </a:r>
            <a:r>
              <a:rPr sz="2400" dirty="0">
                <a:latin typeface="+mj-lt"/>
              </a:rPr>
              <a:t> </a:t>
            </a:r>
            <a:r>
              <a:rPr sz="2400" dirty="0" err="1">
                <a:latin typeface="+mj-lt"/>
              </a:rPr>
              <a:t>customizados</a:t>
            </a:r>
            <a:endParaRPr sz="2400" dirty="0">
              <a:latin typeface="+mj-lt"/>
            </a:endParaRPr>
          </a:p>
          <a:p>
            <a:pPr>
              <a:spcBef>
                <a:spcPts val="1000"/>
              </a:spcBef>
              <a:spcAft>
                <a:spcPts val="1000"/>
              </a:spcAft>
              <a:defRPr sz="1800">
                <a:solidFill>
                  <a:srgbClr val="333333"/>
                </a:solidFill>
              </a:defRPr>
            </a:pPr>
            <a:r>
              <a:rPr sz="2400" dirty="0">
                <a:latin typeface="+mj-lt"/>
              </a:rPr>
              <a:t>• Maior </a:t>
            </a:r>
            <a:r>
              <a:rPr sz="2400" dirty="0" err="1">
                <a:latin typeface="+mj-lt"/>
              </a:rPr>
              <a:t>proximidade</a:t>
            </a:r>
            <a:r>
              <a:rPr sz="2400" dirty="0">
                <a:latin typeface="+mj-lt"/>
              </a:rPr>
              <a:t> </a:t>
            </a:r>
            <a:r>
              <a:rPr sz="2400" dirty="0" err="1">
                <a:latin typeface="+mj-lt"/>
              </a:rPr>
              <a:t>usuários-gestores</a:t>
            </a:r>
            <a:endParaRPr sz="2400" dirty="0">
              <a:latin typeface="+mj-lt"/>
            </a:endParaRPr>
          </a:p>
          <a:p>
            <a:pPr>
              <a:spcBef>
                <a:spcPts val="1000"/>
              </a:spcBef>
              <a:spcAft>
                <a:spcPts val="1000"/>
              </a:spcAft>
              <a:defRPr sz="1800">
                <a:solidFill>
                  <a:srgbClr val="333333"/>
                </a:solidFill>
              </a:defRPr>
            </a:pPr>
            <a:r>
              <a:rPr sz="2400" dirty="0">
                <a:latin typeface="+mj-lt"/>
              </a:rPr>
              <a:t>• </a:t>
            </a:r>
            <a:r>
              <a:rPr sz="2400" dirty="0" err="1">
                <a:latin typeface="+mj-lt"/>
              </a:rPr>
              <a:t>Transparência</a:t>
            </a:r>
            <a:r>
              <a:rPr sz="2400" dirty="0">
                <a:latin typeface="+mj-lt"/>
              </a:rPr>
              <a:t> e </a:t>
            </a:r>
            <a:r>
              <a:rPr sz="2400" dirty="0" err="1">
                <a:latin typeface="+mj-lt"/>
              </a:rPr>
              <a:t>prestação</a:t>
            </a:r>
            <a:r>
              <a:rPr sz="2400" dirty="0">
                <a:latin typeface="+mj-lt"/>
              </a:rPr>
              <a:t> de </a:t>
            </a:r>
            <a:r>
              <a:rPr sz="2400" dirty="0" err="1">
                <a:latin typeface="+mj-lt"/>
              </a:rPr>
              <a:t>contas</a:t>
            </a:r>
            <a:endParaRPr sz="2400" dirty="0">
              <a:latin typeface="+mj-lt"/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B48B3C1E-1D3B-8327-3AA5-D8C35C1BB4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713720"/>
            <a:ext cx="2662304" cy="77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626348"/>
            <a:ext cx="8082982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rPr sz="4000" b="1" dirty="0" err="1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Autogestão</a:t>
            </a:r>
            <a:r>
              <a:rPr sz="4000" b="1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 vs. </a:t>
            </a:r>
            <a:r>
              <a:rPr sz="4000" b="1" dirty="0" err="1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Operadoras</a:t>
            </a:r>
            <a:r>
              <a:rPr sz="4000" b="1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 </a:t>
            </a:r>
            <a:r>
              <a:rPr sz="4000" b="1" dirty="0" err="1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Comerciais</a:t>
            </a:r>
            <a:endParaRPr sz="4000" b="1" dirty="0">
              <a:solidFill>
                <a:prstClr val="black"/>
              </a:solidFill>
              <a:latin typeface="Calibri Light" panose="020F0302020204030204"/>
              <a:ea typeface="+mj-ea"/>
              <a:cs typeface="+mj-cs"/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AA059C69-3389-5AE8-DF7E-8DA11FD904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713720"/>
            <a:ext cx="2662304" cy="77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7DC97B9B-028C-7D35-D3D8-1D0B0BB1AB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2926423"/>
              </p:ext>
            </p:extLst>
          </p:nvPr>
        </p:nvGraphicFramePr>
        <p:xfrm>
          <a:off x="2032000" y="2274277"/>
          <a:ext cx="8127999" cy="22672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8510879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427451682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313988997"/>
                    </a:ext>
                  </a:extLst>
                </a:gridCol>
              </a:tblGrid>
              <a:tr h="41304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 sz="1600" b="1">
                          <a:solidFill>
                            <a:srgbClr val="003366"/>
                          </a:solidFill>
                        </a:defRPr>
                      </a:pPr>
                      <a:r>
                        <a:rPr kumimoji="0" lang="pt-BR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ASPECTO     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 sz="1600" b="1">
                          <a:solidFill>
                            <a:srgbClr val="003366"/>
                          </a:solidFill>
                        </a:defRPr>
                      </a:pPr>
                      <a:r>
                        <a:rPr kumimoji="0" lang="pt-BR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AUTOGESTÃO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 sz="1600" b="1">
                          <a:solidFill>
                            <a:srgbClr val="003366"/>
                          </a:solidFill>
                        </a:defRPr>
                      </a:pPr>
                      <a:r>
                        <a:rPr kumimoji="0" lang="pt-BR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OPERADORA COMERCIAL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06829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FINALIDADE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Sem fins lucrativos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Com fins lucrativos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37117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GESTÃO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Participativa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Empresarial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01308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PÚBLICO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Grupo Fechado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Mercado aberto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6341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CDC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Não se Aplica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Aplica-se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2894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NATUREZA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Associativa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Empresarial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276166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98568" y="357279"/>
            <a:ext cx="4305987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rPr sz="4000" b="1" dirty="0" err="1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Implicações</a:t>
            </a:r>
            <a:r>
              <a:rPr sz="4000" b="1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 </a:t>
            </a:r>
            <a:r>
              <a:rPr sz="4000" b="1" dirty="0" err="1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Práticas</a:t>
            </a:r>
            <a:endParaRPr sz="4000" b="1" dirty="0">
              <a:solidFill>
                <a:prstClr val="black"/>
              </a:solidFill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200" y="1676401"/>
            <a:ext cx="7863840" cy="29649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  <a:spcAft>
                <a:spcPts val="1000"/>
              </a:spcAft>
              <a:defRPr sz="1800">
                <a:solidFill>
                  <a:srgbClr val="333333"/>
                </a:solidFill>
              </a:defRPr>
            </a:pPr>
            <a:r>
              <a:rPr sz="2400" dirty="0">
                <a:latin typeface="+mj-lt"/>
              </a:rPr>
              <a:t>✓ </a:t>
            </a:r>
            <a:r>
              <a:rPr sz="2400" dirty="0" err="1">
                <a:latin typeface="+mj-lt"/>
              </a:rPr>
              <a:t>Legislação</a:t>
            </a:r>
            <a:r>
              <a:rPr sz="2400" dirty="0">
                <a:latin typeface="+mj-lt"/>
              </a:rPr>
              <a:t> </a:t>
            </a:r>
            <a:r>
              <a:rPr sz="2400" dirty="0" err="1">
                <a:latin typeface="+mj-lt"/>
              </a:rPr>
              <a:t>aplicável</a:t>
            </a:r>
            <a:r>
              <a:rPr sz="2400" dirty="0">
                <a:latin typeface="+mj-lt"/>
              </a:rPr>
              <a:t>: Lei 9.656/98 + </a:t>
            </a:r>
            <a:r>
              <a:rPr sz="2400" dirty="0" err="1">
                <a:latin typeface="+mj-lt"/>
              </a:rPr>
              <a:t>Regulação</a:t>
            </a:r>
            <a:r>
              <a:rPr sz="2400" dirty="0">
                <a:latin typeface="+mj-lt"/>
              </a:rPr>
              <a:t> ANS</a:t>
            </a:r>
          </a:p>
          <a:p>
            <a:pPr>
              <a:spcBef>
                <a:spcPts val="1000"/>
              </a:spcBef>
              <a:spcAft>
                <a:spcPts val="1000"/>
              </a:spcAft>
              <a:defRPr sz="1800">
                <a:solidFill>
                  <a:srgbClr val="333333"/>
                </a:solidFill>
              </a:defRPr>
            </a:pPr>
            <a:r>
              <a:rPr sz="2400" dirty="0">
                <a:latin typeface="+mj-lt"/>
              </a:rPr>
              <a:t>✓ </a:t>
            </a:r>
            <a:r>
              <a:rPr sz="2400" dirty="0" err="1">
                <a:latin typeface="+mj-lt"/>
              </a:rPr>
              <a:t>Direitos</a:t>
            </a:r>
            <a:r>
              <a:rPr sz="2400" dirty="0">
                <a:latin typeface="+mj-lt"/>
              </a:rPr>
              <a:t> </a:t>
            </a:r>
            <a:r>
              <a:rPr sz="2400" dirty="0" err="1">
                <a:latin typeface="+mj-lt"/>
              </a:rPr>
              <a:t>mantidos</a:t>
            </a:r>
            <a:r>
              <a:rPr sz="2400" dirty="0">
                <a:latin typeface="+mj-lt"/>
              </a:rPr>
              <a:t>: </a:t>
            </a:r>
            <a:r>
              <a:rPr sz="2400" dirty="0" err="1">
                <a:latin typeface="+mj-lt"/>
              </a:rPr>
              <a:t>legislação</a:t>
            </a:r>
            <a:r>
              <a:rPr sz="2400" dirty="0">
                <a:latin typeface="+mj-lt"/>
              </a:rPr>
              <a:t> </a:t>
            </a:r>
            <a:r>
              <a:rPr sz="2400" dirty="0" err="1">
                <a:latin typeface="+mj-lt"/>
              </a:rPr>
              <a:t>específica</a:t>
            </a:r>
            <a:r>
              <a:rPr sz="2400" dirty="0">
                <a:latin typeface="+mj-lt"/>
              </a:rPr>
              <a:t> de </a:t>
            </a:r>
            <a:r>
              <a:rPr sz="2400" dirty="0" err="1">
                <a:latin typeface="+mj-lt"/>
              </a:rPr>
              <a:t>saúde</a:t>
            </a:r>
            <a:endParaRPr sz="2400" dirty="0">
              <a:latin typeface="+mj-lt"/>
            </a:endParaRPr>
          </a:p>
          <a:p>
            <a:pPr>
              <a:spcBef>
                <a:spcPts val="1000"/>
              </a:spcBef>
              <a:spcAft>
                <a:spcPts val="1000"/>
              </a:spcAft>
              <a:defRPr sz="1800">
                <a:solidFill>
                  <a:srgbClr val="333333"/>
                </a:solidFill>
              </a:defRPr>
            </a:pPr>
            <a:r>
              <a:rPr sz="2400" dirty="0">
                <a:latin typeface="+mj-lt"/>
              </a:rPr>
              <a:t>✗ NÃO se </a:t>
            </a:r>
            <a:r>
              <a:rPr sz="2400" dirty="0" err="1">
                <a:latin typeface="+mj-lt"/>
              </a:rPr>
              <a:t>aplica</a:t>
            </a:r>
            <a:r>
              <a:rPr sz="2400" dirty="0">
                <a:latin typeface="+mj-lt"/>
              </a:rPr>
              <a:t>: </a:t>
            </a:r>
            <a:r>
              <a:rPr sz="2400" dirty="0" err="1">
                <a:latin typeface="+mj-lt"/>
              </a:rPr>
              <a:t>inversão</a:t>
            </a:r>
            <a:r>
              <a:rPr sz="2400" dirty="0">
                <a:latin typeface="+mj-lt"/>
              </a:rPr>
              <a:t> do </a:t>
            </a:r>
            <a:r>
              <a:rPr sz="2400" dirty="0" err="1">
                <a:latin typeface="+mj-lt"/>
              </a:rPr>
              <a:t>ônus</a:t>
            </a:r>
            <a:r>
              <a:rPr sz="2400" dirty="0">
                <a:latin typeface="+mj-lt"/>
              </a:rPr>
              <a:t> da </a:t>
            </a:r>
            <a:r>
              <a:rPr sz="2400" dirty="0" err="1">
                <a:latin typeface="+mj-lt"/>
              </a:rPr>
              <a:t>prova</a:t>
            </a:r>
            <a:r>
              <a:rPr sz="2400" dirty="0">
                <a:latin typeface="+mj-lt"/>
              </a:rPr>
              <a:t> (CDC)</a:t>
            </a:r>
          </a:p>
          <a:p>
            <a:pPr>
              <a:spcBef>
                <a:spcPts val="1000"/>
              </a:spcBef>
              <a:spcAft>
                <a:spcPts val="1000"/>
              </a:spcAft>
              <a:defRPr sz="1800">
                <a:solidFill>
                  <a:srgbClr val="333333"/>
                </a:solidFill>
              </a:defRPr>
            </a:pPr>
            <a:r>
              <a:rPr sz="2400" dirty="0">
                <a:latin typeface="+mj-lt"/>
              </a:rPr>
              <a:t>✗ NÃO se </a:t>
            </a:r>
            <a:r>
              <a:rPr sz="2400" dirty="0" err="1">
                <a:latin typeface="+mj-lt"/>
              </a:rPr>
              <a:t>aplica</a:t>
            </a:r>
            <a:r>
              <a:rPr sz="2400" dirty="0">
                <a:latin typeface="+mj-lt"/>
              </a:rPr>
              <a:t>: </a:t>
            </a:r>
            <a:r>
              <a:rPr sz="2400" dirty="0" err="1">
                <a:latin typeface="+mj-lt"/>
              </a:rPr>
              <a:t>responsabilidade</a:t>
            </a:r>
            <a:r>
              <a:rPr sz="2400" dirty="0">
                <a:latin typeface="+mj-lt"/>
              </a:rPr>
              <a:t> </a:t>
            </a:r>
            <a:r>
              <a:rPr sz="2400" dirty="0" err="1">
                <a:latin typeface="+mj-lt"/>
              </a:rPr>
              <a:t>objetiva</a:t>
            </a:r>
            <a:r>
              <a:rPr sz="2400" dirty="0">
                <a:latin typeface="+mj-lt"/>
              </a:rPr>
              <a:t> (CDC)</a:t>
            </a:r>
          </a:p>
          <a:p>
            <a:pPr>
              <a:spcBef>
                <a:spcPts val="1000"/>
              </a:spcBef>
              <a:spcAft>
                <a:spcPts val="1000"/>
              </a:spcAft>
              <a:defRPr sz="1800">
                <a:solidFill>
                  <a:srgbClr val="333333"/>
                </a:solidFill>
              </a:defRPr>
            </a:pPr>
            <a:r>
              <a:rPr sz="2400" dirty="0">
                <a:latin typeface="+mj-lt"/>
              </a:rPr>
              <a:t>✗ NÃO se </a:t>
            </a:r>
            <a:r>
              <a:rPr sz="2400" dirty="0" err="1">
                <a:latin typeface="+mj-lt"/>
              </a:rPr>
              <a:t>aplica</a:t>
            </a:r>
            <a:r>
              <a:rPr sz="2400" dirty="0">
                <a:latin typeface="+mj-lt"/>
              </a:rPr>
              <a:t>: </a:t>
            </a:r>
            <a:r>
              <a:rPr sz="2400" dirty="0" err="1">
                <a:latin typeface="+mj-lt"/>
              </a:rPr>
              <a:t>prazos</a:t>
            </a:r>
            <a:r>
              <a:rPr sz="2400" dirty="0">
                <a:latin typeface="+mj-lt"/>
              </a:rPr>
              <a:t> </a:t>
            </a:r>
            <a:r>
              <a:rPr sz="2400" dirty="0" err="1">
                <a:latin typeface="+mj-lt"/>
              </a:rPr>
              <a:t>prescricionais</a:t>
            </a:r>
            <a:r>
              <a:rPr sz="2400" dirty="0">
                <a:latin typeface="+mj-lt"/>
              </a:rPr>
              <a:t> do CDC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4BADEF3E-A0FD-0BD7-1E87-D079EFC76C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713720"/>
            <a:ext cx="2662304" cy="77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637736"/>
            <a:ext cx="5908605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rPr sz="4000" b="1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Base Legal e </a:t>
            </a:r>
            <a:r>
              <a:rPr sz="4000" b="1" dirty="0" err="1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Jurisprudencial</a:t>
            </a:r>
            <a:endParaRPr sz="4000" b="1" dirty="0">
              <a:solidFill>
                <a:prstClr val="black"/>
              </a:solidFill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200" y="1852247"/>
            <a:ext cx="7863840" cy="32726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  <a:spcAft>
                <a:spcPts val="1000"/>
              </a:spcAft>
              <a:defRPr sz="1800">
                <a:solidFill>
                  <a:srgbClr val="333333"/>
                </a:solidFill>
              </a:defRPr>
            </a:pPr>
            <a:r>
              <a:rPr sz="2800" dirty="0">
                <a:latin typeface="+mj-lt"/>
              </a:rPr>
              <a:t>📖 Lei 8.078/90 - Código de </a:t>
            </a:r>
            <a:r>
              <a:rPr sz="2800" dirty="0" err="1">
                <a:latin typeface="+mj-lt"/>
              </a:rPr>
              <a:t>Defesa</a:t>
            </a:r>
            <a:r>
              <a:rPr sz="2800" dirty="0">
                <a:latin typeface="+mj-lt"/>
              </a:rPr>
              <a:t> do </a:t>
            </a:r>
            <a:r>
              <a:rPr sz="2800" dirty="0" err="1">
                <a:latin typeface="+mj-lt"/>
              </a:rPr>
              <a:t>Consumidor</a:t>
            </a:r>
            <a:endParaRPr sz="2800" dirty="0">
              <a:latin typeface="+mj-lt"/>
            </a:endParaRPr>
          </a:p>
          <a:p>
            <a:pPr>
              <a:spcBef>
                <a:spcPts val="1000"/>
              </a:spcBef>
              <a:spcAft>
                <a:spcPts val="1000"/>
              </a:spcAft>
              <a:defRPr sz="1800">
                <a:solidFill>
                  <a:srgbClr val="333333"/>
                </a:solidFill>
              </a:defRPr>
            </a:pPr>
            <a:r>
              <a:rPr sz="2800" dirty="0">
                <a:latin typeface="+mj-lt"/>
              </a:rPr>
              <a:t>📖 Lei 9.656/98 - Lei dos </a:t>
            </a:r>
            <a:r>
              <a:rPr sz="2800" dirty="0" err="1">
                <a:latin typeface="+mj-lt"/>
              </a:rPr>
              <a:t>Planos</a:t>
            </a:r>
            <a:r>
              <a:rPr sz="2800" dirty="0">
                <a:latin typeface="+mj-lt"/>
              </a:rPr>
              <a:t> de </a:t>
            </a:r>
            <a:r>
              <a:rPr sz="2800" dirty="0" err="1">
                <a:latin typeface="+mj-lt"/>
              </a:rPr>
              <a:t>Saúde</a:t>
            </a:r>
            <a:endParaRPr sz="2800" dirty="0">
              <a:latin typeface="+mj-lt"/>
            </a:endParaRPr>
          </a:p>
          <a:p>
            <a:pPr>
              <a:spcBef>
                <a:spcPts val="1000"/>
              </a:spcBef>
              <a:spcAft>
                <a:spcPts val="1000"/>
              </a:spcAft>
              <a:defRPr sz="1800">
                <a:solidFill>
                  <a:srgbClr val="333333"/>
                </a:solidFill>
              </a:defRPr>
            </a:pPr>
            <a:r>
              <a:rPr sz="2800" dirty="0">
                <a:latin typeface="+mj-lt"/>
              </a:rPr>
              <a:t>⚖️ </a:t>
            </a:r>
            <a:r>
              <a:rPr sz="2800" dirty="0" err="1">
                <a:latin typeface="+mj-lt"/>
              </a:rPr>
              <a:t>REsp</a:t>
            </a:r>
            <a:r>
              <a:rPr sz="2800" dirty="0">
                <a:latin typeface="+mj-lt"/>
              </a:rPr>
              <a:t> 1.285.483/2016 - STJ</a:t>
            </a:r>
          </a:p>
          <a:p>
            <a:pPr>
              <a:spcBef>
                <a:spcPts val="1000"/>
              </a:spcBef>
              <a:spcAft>
                <a:spcPts val="1000"/>
              </a:spcAft>
              <a:defRPr sz="1800">
                <a:solidFill>
                  <a:srgbClr val="333333"/>
                </a:solidFill>
              </a:defRPr>
            </a:pPr>
            <a:r>
              <a:rPr sz="2800" dirty="0">
                <a:latin typeface="+mj-lt"/>
              </a:rPr>
              <a:t>⚖️ </a:t>
            </a:r>
            <a:r>
              <a:rPr sz="2800" dirty="0" err="1">
                <a:latin typeface="+mj-lt"/>
              </a:rPr>
              <a:t>Súmula</a:t>
            </a:r>
            <a:r>
              <a:rPr sz="2800" dirty="0">
                <a:latin typeface="+mj-lt"/>
              </a:rPr>
              <a:t> 608/2018 - STJ</a:t>
            </a:r>
          </a:p>
          <a:p>
            <a:pPr>
              <a:spcBef>
                <a:spcPts val="1000"/>
              </a:spcBef>
              <a:spcAft>
                <a:spcPts val="1000"/>
              </a:spcAft>
              <a:defRPr sz="1800">
                <a:solidFill>
                  <a:srgbClr val="333333"/>
                </a:solidFill>
              </a:defRPr>
            </a:pPr>
            <a:r>
              <a:rPr sz="2800" dirty="0">
                <a:latin typeface="+mj-lt"/>
              </a:rPr>
              <a:t>⚖️ </a:t>
            </a:r>
            <a:r>
              <a:rPr sz="2800" dirty="0" err="1">
                <a:latin typeface="+mj-lt"/>
              </a:rPr>
              <a:t>Cancelamento</a:t>
            </a:r>
            <a:r>
              <a:rPr sz="2800" dirty="0">
                <a:latin typeface="+mj-lt"/>
              </a:rPr>
              <a:t> da </a:t>
            </a:r>
            <a:r>
              <a:rPr sz="2800" dirty="0" err="1">
                <a:latin typeface="+mj-lt"/>
              </a:rPr>
              <a:t>Súmula</a:t>
            </a:r>
            <a:r>
              <a:rPr sz="2800" dirty="0">
                <a:latin typeface="+mj-lt"/>
              </a:rPr>
              <a:t> 469 - STJ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839806EC-02A1-BE1E-E5EC-6FBE947F81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713720"/>
            <a:ext cx="2662304" cy="77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543952"/>
            <a:ext cx="2509020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rPr sz="4000" b="1" dirty="0" err="1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Conclus</a:t>
            </a:r>
            <a:r>
              <a:rPr lang="pt-BR" sz="4000" b="1" dirty="0" err="1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ões</a:t>
            </a:r>
            <a:endParaRPr sz="4000" b="1" dirty="0">
              <a:solidFill>
                <a:prstClr val="black"/>
              </a:solidFill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200" y="1957755"/>
            <a:ext cx="9700846" cy="29649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  <a:spcAft>
                <a:spcPts val="1000"/>
              </a:spcAft>
              <a:defRPr sz="1800">
                <a:solidFill>
                  <a:srgbClr val="333333"/>
                </a:solidFill>
              </a:defRPr>
            </a:pPr>
            <a:r>
              <a:rPr sz="2400" dirty="0">
                <a:latin typeface="+mj-lt"/>
              </a:rPr>
              <a:t>1️⃣ </a:t>
            </a:r>
            <a:r>
              <a:rPr sz="2400" dirty="0" err="1">
                <a:latin typeface="+mj-lt"/>
              </a:rPr>
              <a:t>Razões</a:t>
            </a:r>
            <a:r>
              <a:rPr sz="2400" dirty="0">
                <a:latin typeface="+mj-lt"/>
              </a:rPr>
              <a:t> </a:t>
            </a:r>
            <a:r>
              <a:rPr sz="2400" dirty="0" err="1">
                <a:latin typeface="+mj-lt"/>
              </a:rPr>
              <a:t>estruturais</a:t>
            </a:r>
            <a:r>
              <a:rPr sz="2400" dirty="0">
                <a:latin typeface="+mj-lt"/>
              </a:rPr>
              <a:t>: </a:t>
            </a:r>
            <a:r>
              <a:rPr sz="2400" dirty="0" err="1">
                <a:latin typeface="+mj-lt"/>
              </a:rPr>
              <a:t>ausência</a:t>
            </a:r>
            <a:r>
              <a:rPr sz="2400" dirty="0">
                <a:latin typeface="+mj-lt"/>
              </a:rPr>
              <a:t> de fins </a:t>
            </a:r>
            <a:r>
              <a:rPr sz="2400" dirty="0" err="1">
                <a:latin typeface="+mj-lt"/>
              </a:rPr>
              <a:t>lucrativos</a:t>
            </a:r>
            <a:endParaRPr sz="2400" dirty="0">
              <a:latin typeface="+mj-lt"/>
            </a:endParaRPr>
          </a:p>
          <a:p>
            <a:pPr>
              <a:spcBef>
                <a:spcPts val="1000"/>
              </a:spcBef>
              <a:spcAft>
                <a:spcPts val="1000"/>
              </a:spcAft>
              <a:defRPr sz="1800">
                <a:solidFill>
                  <a:srgbClr val="333333"/>
                </a:solidFill>
              </a:defRPr>
            </a:pPr>
            <a:r>
              <a:rPr sz="2400" dirty="0">
                <a:latin typeface="+mj-lt"/>
              </a:rPr>
              <a:t>2️⃣ </a:t>
            </a:r>
            <a:r>
              <a:rPr sz="2400" dirty="0" err="1">
                <a:latin typeface="+mj-lt"/>
              </a:rPr>
              <a:t>Razões</a:t>
            </a:r>
            <a:r>
              <a:rPr sz="2400" dirty="0">
                <a:latin typeface="+mj-lt"/>
              </a:rPr>
              <a:t> </a:t>
            </a:r>
            <a:r>
              <a:rPr sz="2400" dirty="0" err="1">
                <a:latin typeface="+mj-lt"/>
              </a:rPr>
              <a:t>relacionais</a:t>
            </a:r>
            <a:r>
              <a:rPr sz="2400" dirty="0">
                <a:latin typeface="+mj-lt"/>
              </a:rPr>
              <a:t>: </a:t>
            </a:r>
            <a:r>
              <a:rPr sz="2400" dirty="0" err="1">
                <a:latin typeface="+mj-lt"/>
              </a:rPr>
              <a:t>não</a:t>
            </a:r>
            <a:r>
              <a:rPr sz="2400" dirty="0">
                <a:latin typeface="+mj-lt"/>
              </a:rPr>
              <a:t> </a:t>
            </a:r>
            <a:r>
              <a:rPr sz="2400" dirty="0" err="1">
                <a:latin typeface="+mj-lt"/>
              </a:rPr>
              <a:t>há</a:t>
            </a:r>
            <a:r>
              <a:rPr sz="2400" dirty="0">
                <a:latin typeface="+mj-lt"/>
              </a:rPr>
              <a:t> </a:t>
            </a:r>
            <a:r>
              <a:rPr sz="2400" dirty="0" err="1">
                <a:latin typeface="+mj-lt"/>
              </a:rPr>
              <a:t>relação</a:t>
            </a:r>
            <a:r>
              <a:rPr sz="2400" dirty="0">
                <a:latin typeface="+mj-lt"/>
              </a:rPr>
              <a:t> de </a:t>
            </a:r>
            <a:r>
              <a:rPr sz="2400" dirty="0" err="1">
                <a:latin typeface="+mj-lt"/>
              </a:rPr>
              <a:t>consumo</a:t>
            </a:r>
            <a:r>
              <a:rPr sz="2400" dirty="0">
                <a:latin typeface="+mj-lt"/>
              </a:rPr>
              <a:t> </a:t>
            </a:r>
            <a:r>
              <a:rPr sz="2400" dirty="0" err="1">
                <a:latin typeface="+mj-lt"/>
              </a:rPr>
              <a:t>típica</a:t>
            </a:r>
            <a:endParaRPr sz="2400" dirty="0">
              <a:latin typeface="+mj-lt"/>
            </a:endParaRPr>
          </a:p>
          <a:p>
            <a:pPr>
              <a:spcBef>
                <a:spcPts val="1000"/>
              </a:spcBef>
              <a:spcAft>
                <a:spcPts val="1000"/>
              </a:spcAft>
              <a:defRPr sz="1800">
                <a:solidFill>
                  <a:srgbClr val="333333"/>
                </a:solidFill>
              </a:defRPr>
            </a:pPr>
            <a:r>
              <a:rPr sz="2400" dirty="0">
                <a:latin typeface="+mj-lt"/>
              </a:rPr>
              <a:t>3️⃣ </a:t>
            </a:r>
            <a:r>
              <a:rPr sz="2400" dirty="0" err="1">
                <a:latin typeface="+mj-lt"/>
              </a:rPr>
              <a:t>Razões</a:t>
            </a:r>
            <a:r>
              <a:rPr sz="2400" dirty="0">
                <a:latin typeface="+mj-lt"/>
              </a:rPr>
              <a:t> </a:t>
            </a:r>
            <a:r>
              <a:rPr sz="2400" dirty="0" err="1">
                <a:latin typeface="+mj-lt"/>
              </a:rPr>
              <a:t>funcionais</a:t>
            </a:r>
            <a:r>
              <a:rPr sz="2400" dirty="0">
                <a:latin typeface="+mj-lt"/>
              </a:rPr>
              <a:t>: </a:t>
            </a:r>
            <a:r>
              <a:rPr sz="2400" dirty="0" err="1">
                <a:latin typeface="+mj-lt"/>
              </a:rPr>
              <a:t>gestão</a:t>
            </a:r>
            <a:r>
              <a:rPr sz="2400" dirty="0">
                <a:latin typeface="+mj-lt"/>
              </a:rPr>
              <a:t> </a:t>
            </a:r>
            <a:r>
              <a:rPr sz="2400" dirty="0" err="1">
                <a:latin typeface="+mj-lt"/>
              </a:rPr>
              <a:t>participativa</a:t>
            </a:r>
            <a:r>
              <a:rPr sz="2400" dirty="0">
                <a:latin typeface="+mj-lt"/>
              </a:rPr>
              <a:t> </a:t>
            </a:r>
            <a:r>
              <a:rPr sz="2400" dirty="0" err="1">
                <a:latin typeface="+mj-lt"/>
              </a:rPr>
              <a:t>reduz</a:t>
            </a:r>
            <a:r>
              <a:rPr sz="2400" dirty="0">
                <a:latin typeface="+mj-lt"/>
              </a:rPr>
              <a:t> </a:t>
            </a:r>
            <a:r>
              <a:rPr sz="2400" dirty="0" err="1">
                <a:latin typeface="+mj-lt"/>
              </a:rPr>
              <a:t>vulnerabilidade</a:t>
            </a:r>
            <a:endParaRPr sz="2400" dirty="0">
              <a:latin typeface="+mj-lt"/>
            </a:endParaRPr>
          </a:p>
          <a:p>
            <a:pPr>
              <a:spcBef>
                <a:spcPts val="1000"/>
              </a:spcBef>
              <a:spcAft>
                <a:spcPts val="1000"/>
              </a:spcAft>
              <a:defRPr sz="1800">
                <a:solidFill>
                  <a:srgbClr val="333333"/>
                </a:solidFill>
              </a:defRPr>
            </a:pPr>
            <a:r>
              <a:rPr sz="2400" dirty="0">
                <a:latin typeface="+mj-lt"/>
              </a:rPr>
              <a:t>4️⃣ </a:t>
            </a:r>
            <a:r>
              <a:rPr sz="2400" dirty="0" err="1">
                <a:latin typeface="+mj-lt"/>
              </a:rPr>
              <a:t>Razões</a:t>
            </a:r>
            <a:r>
              <a:rPr sz="2400" dirty="0">
                <a:latin typeface="+mj-lt"/>
              </a:rPr>
              <a:t> </a:t>
            </a:r>
            <a:r>
              <a:rPr sz="2400" dirty="0" err="1">
                <a:latin typeface="+mj-lt"/>
              </a:rPr>
              <a:t>jurisprudenciais</a:t>
            </a:r>
            <a:r>
              <a:rPr sz="2400" dirty="0">
                <a:latin typeface="+mj-lt"/>
              </a:rPr>
              <a:t>: </a:t>
            </a:r>
            <a:r>
              <a:rPr sz="2400" dirty="0" err="1">
                <a:latin typeface="+mj-lt"/>
              </a:rPr>
              <a:t>Súmula</a:t>
            </a:r>
            <a:r>
              <a:rPr sz="2400" dirty="0">
                <a:latin typeface="+mj-lt"/>
              </a:rPr>
              <a:t> 608 do STJ</a:t>
            </a:r>
          </a:p>
          <a:p>
            <a:pPr>
              <a:spcBef>
                <a:spcPts val="1000"/>
              </a:spcBef>
              <a:spcAft>
                <a:spcPts val="1000"/>
              </a:spcAft>
              <a:defRPr sz="1800">
                <a:solidFill>
                  <a:srgbClr val="333333"/>
                </a:solidFill>
              </a:defRPr>
            </a:pPr>
            <a:r>
              <a:rPr sz="2400" dirty="0">
                <a:latin typeface="+mj-lt"/>
              </a:rPr>
              <a:t>5️⃣ </a:t>
            </a:r>
            <a:r>
              <a:rPr sz="2400" dirty="0" err="1">
                <a:latin typeface="+mj-lt"/>
              </a:rPr>
              <a:t>Reconhecimento</a:t>
            </a:r>
            <a:r>
              <a:rPr sz="2400" dirty="0">
                <a:latin typeface="+mj-lt"/>
              </a:rPr>
              <a:t> das </a:t>
            </a:r>
            <a:r>
              <a:rPr sz="2400" dirty="0" err="1">
                <a:latin typeface="+mj-lt"/>
              </a:rPr>
              <a:t>peculiaridades</a:t>
            </a:r>
            <a:r>
              <a:rPr sz="2400" dirty="0">
                <a:latin typeface="+mj-lt"/>
              </a:rPr>
              <a:t> da </a:t>
            </a:r>
            <a:r>
              <a:rPr sz="2400" dirty="0" err="1">
                <a:latin typeface="+mj-lt"/>
              </a:rPr>
              <a:t>autogestão</a:t>
            </a:r>
            <a:endParaRPr sz="2400" dirty="0">
              <a:latin typeface="+mj-lt"/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3D73D101-0235-BCFF-F47F-32601913B6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713720"/>
            <a:ext cx="2662304" cy="77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C2CBEF-6DC1-3AB6-CD26-093E3E91C9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Considerações finais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9E55328-DA8B-F2DE-6002-19C9263C09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6600" dirty="0">
                <a:latin typeface="+mj-lt"/>
              </a:rPr>
              <a:t>OBRIGADO!</a:t>
            </a:r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1732AF83-71D9-D02A-2F14-E6F1C3FD9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33B5C-82B9-4B92-9C95-EF1AD7CCDB10}" type="slidenum">
              <a:rPr lang="pt-BR" smtClean="0"/>
              <a:t>18</a:t>
            </a:fld>
            <a:endParaRPr lang="pt-BR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4CCC0CDB-6418-C135-BD74-7CE1FEDB6B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713720"/>
            <a:ext cx="2662304" cy="77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7018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58038D6-2859-66DA-6DCC-FCB5E687B1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pt-BR" sz="4000" i="1" dirty="0">
                <a:latin typeface="+mj-lt"/>
              </a:rPr>
              <a:t>Mudanças quantitativas alteram qualitativamente o objeto</a:t>
            </a:r>
            <a:r>
              <a:rPr lang="pt-BR" sz="3600" dirty="0">
                <a:latin typeface="+mj-lt"/>
              </a:rPr>
              <a:t>.</a:t>
            </a:r>
            <a:endParaRPr lang="pt-BR" sz="3600" i="1" dirty="0">
              <a:latin typeface="+mj-lt"/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B39147DC-CB9E-C8D3-5561-1B36556F60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877" y="5788025"/>
            <a:ext cx="2662304" cy="77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A852F2C-6F8E-C4F7-CED7-B5B1F326F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33B5C-82B9-4B92-9C95-EF1AD7CCDB10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75017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75B7FA-598F-98C6-DF5B-856CF1054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1. Introdução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5C2E3B0-B5FE-D4AE-CDF9-ACC054E8D8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6535"/>
            <a:ext cx="10515600" cy="435133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pt-BR" dirty="0">
                <a:latin typeface="+mj-lt"/>
              </a:rPr>
              <a:t>Depressão, </a:t>
            </a:r>
            <a:r>
              <a:rPr lang="pt-BR" i="1" dirty="0">
                <a:latin typeface="+mj-lt"/>
              </a:rPr>
              <a:t>New </a:t>
            </a:r>
            <a:r>
              <a:rPr lang="pt-BR" i="1" dirty="0" err="1">
                <a:latin typeface="+mj-lt"/>
              </a:rPr>
              <a:t>Deal</a:t>
            </a:r>
            <a:r>
              <a:rPr lang="pt-BR" i="1" dirty="0">
                <a:latin typeface="+mj-lt"/>
              </a:rPr>
              <a:t> </a:t>
            </a:r>
            <a:r>
              <a:rPr lang="pt-BR" dirty="0">
                <a:latin typeface="+mj-lt"/>
              </a:rPr>
              <a:t>e Industrialização: o surgimento do pacto Keynesiano-Fordista</a:t>
            </a:r>
          </a:p>
          <a:p>
            <a:pPr marL="971550" lvl="1" indent="-514350">
              <a:buFont typeface="+mj-lt"/>
              <a:buAutoNum type="arabicPeriod"/>
            </a:pPr>
            <a:r>
              <a:rPr lang="pt-BR" dirty="0">
                <a:latin typeface="+mj-lt"/>
              </a:rPr>
              <a:t>Os ruidosos anos 1920</a:t>
            </a:r>
          </a:p>
          <a:p>
            <a:pPr marL="971550" lvl="1" indent="-514350">
              <a:buFont typeface="+mj-lt"/>
              <a:buAutoNum type="arabicPeriod"/>
            </a:pPr>
            <a:r>
              <a:rPr lang="pt-BR" dirty="0">
                <a:latin typeface="+mj-lt"/>
              </a:rPr>
              <a:t>Crash de 1929, liberalismo e a Resposta Fascista</a:t>
            </a:r>
          </a:p>
          <a:p>
            <a:pPr marL="971550" lvl="1" indent="-514350">
              <a:buFont typeface="+mj-lt"/>
              <a:buAutoNum type="arabicPeriod"/>
            </a:pPr>
            <a:r>
              <a:rPr lang="pt-BR" dirty="0">
                <a:latin typeface="+mj-lt"/>
              </a:rPr>
              <a:t>Keynes, </a:t>
            </a:r>
            <a:r>
              <a:rPr lang="pt-BR" i="1" dirty="0">
                <a:latin typeface="+mj-lt"/>
              </a:rPr>
              <a:t>New </a:t>
            </a:r>
            <a:r>
              <a:rPr lang="pt-BR" i="1" dirty="0" err="1">
                <a:latin typeface="+mj-lt"/>
              </a:rPr>
              <a:t>Deal</a:t>
            </a:r>
            <a:r>
              <a:rPr lang="pt-BR" i="1" dirty="0">
                <a:latin typeface="+mj-lt"/>
              </a:rPr>
              <a:t> </a:t>
            </a:r>
            <a:r>
              <a:rPr lang="pt-BR" dirty="0">
                <a:latin typeface="+mj-lt"/>
              </a:rPr>
              <a:t>e o “populismo de esquerda” </a:t>
            </a:r>
          </a:p>
          <a:p>
            <a:pPr marL="971550" lvl="1" indent="-514350">
              <a:buFont typeface="+mj-lt"/>
              <a:buAutoNum type="arabicPeriod"/>
            </a:pPr>
            <a:r>
              <a:rPr lang="pt-BR" dirty="0">
                <a:latin typeface="+mj-lt"/>
              </a:rPr>
              <a:t>Pós-Guerra: o pacto keynesiano-fordista</a:t>
            </a:r>
          </a:p>
          <a:p>
            <a:pPr marL="1428750" lvl="2" indent="-514350">
              <a:buFont typeface="+mj-lt"/>
              <a:buAutoNum type="arabicPeriod"/>
            </a:pPr>
            <a:r>
              <a:rPr lang="pt-BR" dirty="0">
                <a:latin typeface="+mj-lt"/>
              </a:rPr>
              <a:t>Produção em massa e sua contraparte</a:t>
            </a:r>
          </a:p>
          <a:p>
            <a:pPr marL="1428750" lvl="2" indent="-514350">
              <a:buFont typeface="+mj-lt"/>
              <a:buAutoNum type="arabicPeriod"/>
            </a:pPr>
            <a:r>
              <a:rPr lang="pt-BR" dirty="0">
                <a:latin typeface="+mj-lt"/>
              </a:rPr>
              <a:t>Do Estado Contracíclico ao Estado de Bem-Estar: direitos sociais e renda indireta</a:t>
            </a:r>
          </a:p>
          <a:p>
            <a:pPr marL="971550" lvl="1" indent="-514350">
              <a:buFont typeface="+mj-lt"/>
              <a:buAutoNum type="arabicPeriod"/>
            </a:pPr>
            <a:endParaRPr lang="pt-BR" dirty="0"/>
          </a:p>
          <a:p>
            <a:pPr marL="514350" indent="-514350">
              <a:buFont typeface="+mj-lt"/>
              <a:buAutoNum type="arabicPeriod"/>
            </a:pPr>
            <a:endParaRPr lang="pt-BR" dirty="0"/>
          </a:p>
          <a:p>
            <a:pPr marL="514350" indent="-514350">
              <a:buAutoNum type="arabicPeriod"/>
            </a:pPr>
            <a:endParaRPr lang="pt-BR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61713BE0-BD81-42AA-B66F-2FF1DBBB21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713720"/>
            <a:ext cx="2662304" cy="77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25DFB13-E457-1776-1AD3-7D9609301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33B5C-82B9-4B92-9C95-EF1AD7CCDB10}" type="slidenum">
              <a:rPr lang="pt-BR" smtClean="0"/>
              <a:t>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416558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E553CD-54C3-8551-3251-74EA476360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2D2C80-0429-0ECF-250B-B3E7BA55D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2. Relação Contratual e Direitos Coletivos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735E566-B69F-71EB-E32A-BE05CE06F0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6535"/>
            <a:ext cx="10515600" cy="435133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pt-BR" dirty="0">
                <a:latin typeface="+mj-lt"/>
              </a:rPr>
              <a:t>Teoria contratual clássica</a:t>
            </a:r>
          </a:p>
          <a:p>
            <a:pPr marL="971550" lvl="1" indent="-514350">
              <a:buFont typeface="+mj-lt"/>
              <a:buAutoNum type="arabicPeriod"/>
            </a:pPr>
            <a:r>
              <a:rPr lang="pt-BR" dirty="0">
                <a:latin typeface="+mj-lt"/>
              </a:rPr>
              <a:t>O Liberalismo e o Individualismo como método</a:t>
            </a:r>
          </a:p>
          <a:p>
            <a:pPr marL="971550" lvl="1" indent="-514350">
              <a:buFont typeface="+mj-lt"/>
              <a:buAutoNum type="arabicPeriod"/>
            </a:pPr>
            <a:endParaRPr lang="pt-BR" dirty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pt-BR" dirty="0">
                <a:latin typeface="+mj-lt"/>
              </a:rPr>
              <a:t>Relações Contratuais em uma sociedade de massas</a:t>
            </a:r>
          </a:p>
          <a:p>
            <a:pPr marL="971550" lvl="1" indent="-514350">
              <a:buFont typeface="+mj-lt"/>
              <a:buAutoNum type="arabicPeriod"/>
            </a:pPr>
            <a:r>
              <a:rPr lang="pt-BR" dirty="0">
                <a:latin typeface="+mj-lt"/>
              </a:rPr>
              <a:t>Previsibilidade contratual</a:t>
            </a:r>
          </a:p>
          <a:p>
            <a:pPr marL="971550" lvl="1" indent="-514350">
              <a:buFont typeface="+mj-lt"/>
              <a:buAutoNum type="arabicPeriod"/>
            </a:pPr>
            <a:r>
              <a:rPr lang="pt-BR" dirty="0">
                <a:latin typeface="+mj-lt"/>
              </a:rPr>
              <a:t>Expansão dos direitos individuais e sociais: a proteção à saúde, ao meio-ambiente e à coletividade</a:t>
            </a:r>
          </a:p>
          <a:p>
            <a:pPr marL="971550" lvl="1" indent="-514350">
              <a:buFont typeface="+mj-lt"/>
              <a:buAutoNum type="arabicPeriod"/>
            </a:pPr>
            <a:r>
              <a:rPr lang="pt-BR" dirty="0">
                <a:latin typeface="+mj-lt"/>
              </a:rPr>
              <a:t>O contrato de adesão: da marginalidade ao centro das relações microeconômicas</a:t>
            </a:r>
          </a:p>
          <a:p>
            <a:pPr marL="971550" lvl="1" indent="-514350">
              <a:buFont typeface="+mj-lt"/>
              <a:buAutoNum type="arabicPeriod"/>
            </a:pPr>
            <a:endParaRPr lang="pt-BR" dirty="0"/>
          </a:p>
          <a:p>
            <a:pPr marL="514350" indent="-514350">
              <a:buFont typeface="+mj-lt"/>
              <a:buAutoNum type="arabicPeriod"/>
            </a:pPr>
            <a:endParaRPr lang="pt-BR" dirty="0"/>
          </a:p>
          <a:p>
            <a:pPr marL="514350" indent="-514350">
              <a:buAutoNum type="arabicPeriod"/>
            </a:pPr>
            <a:endParaRPr lang="pt-BR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403A87DC-AEEF-9E6C-D521-5D6D7397C3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713720"/>
            <a:ext cx="2662304" cy="77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F6B3CF3-6733-4027-C429-9CAEDD268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33B5C-82B9-4B92-9C95-EF1AD7CCDB10}" type="slidenum">
              <a:rPr lang="pt-BR" smtClean="0"/>
              <a:t>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218751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75B7FA-598F-98C6-DF5B-856CF1054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dirty="0"/>
              <a:t>3. Viabilizar o mercado como mediador das relações sociais?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5C2E3B0-B5FE-D4AE-CDF9-ACC054E8D8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6535"/>
            <a:ext cx="10515600" cy="435133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pt-BR" dirty="0">
                <a:latin typeface="+mj-lt"/>
              </a:rPr>
              <a:t>Da democracia de massas ao consumo das massas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>
                <a:latin typeface="+mj-lt"/>
              </a:rPr>
              <a:t>O problema da assimetria das informações: a hipossuficiência do consumidor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>
                <a:latin typeface="+mj-lt"/>
              </a:rPr>
              <a:t>O problema do contrato de adesão e a viabilidade da indústria de massas</a:t>
            </a:r>
          </a:p>
          <a:p>
            <a:pPr marL="971550" lvl="1" indent="-514350">
              <a:buFont typeface="+mj-lt"/>
              <a:buAutoNum type="arabicPeriod"/>
            </a:pPr>
            <a:r>
              <a:rPr lang="pt-BR" dirty="0">
                <a:latin typeface="+mj-lt"/>
              </a:rPr>
              <a:t>Se o problema é o contrato, por que ele não é </a:t>
            </a:r>
            <a:r>
              <a:rPr lang="pt-BR">
                <a:latin typeface="+mj-lt"/>
              </a:rPr>
              <a:t>considerado ilícito?</a:t>
            </a:r>
            <a:endParaRPr lang="pt-BR" dirty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endParaRPr lang="pt-BR" dirty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endParaRPr lang="pt-BR" dirty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endParaRPr lang="pt-BR" sz="1800" dirty="0">
              <a:latin typeface="+mj-lt"/>
            </a:endParaRPr>
          </a:p>
          <a:p>
            <a:pPr marL="1428750" lvl="2" indent="-514350">
              <a:buFont typeface="+mj-lt"/>
              <a:buAutoNum type="arabicPeriod"/>
            </a:pPr>
            <a:endParaRPr lang="pt-BR" sz="1400" dirty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endParaRPr lang="pt-BR" dirty="0"/>
          </a:p>
          <a:p>
            <a:pPr marL="514350" indent="-514350">
              <a:buFont typeface="+mj-lt"/>
              <a:buAutoNum type="arabicPeriod"/>
            </a:pPr>
            <a:endParaRPr lang="pt-BR" dirty="0"/>
          </a:p>
          <a:p>
            <a:pPr marL="514350" indent="-514350">
              <a:buAutoNum type="arabicPeriod"/>
            </a:pPr>
            <a:endParaRPr lang="pt-BR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61713BE0-BD81-42AA-B66F-2FF1DBBB21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713720"/>
            <a:ext cx="2662304" cy="77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25DFB13-E457-1776-1AD3-7D9609301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33B5C-82B9-4B92-9C95-EF1AD7CCDB10}" type="slidenum">
              <a:rPr lang="pt-BR" smtClean="0"/>
              <a:t>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083841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C2CBEF-6DC1-3AB6-CD26-093E3E91C9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Inaplicabilidade do CDC – Contexto Jurídico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9E55328-DA8B-F2DE-6002-19C9263C09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1000"/>
              </a:spcAft>
              <a:defRPr sz="1800">
                <a:solidFill>
                  <a:srgbClr val="333333"/>
                </a:solidFill>
              </a:defRPr>
            </a:pPr>
            <a:r>
              <a:rPr lang="pt-BR" sz="2400" dirty="0">
                <a:latin typeface="+mj-lt"/>
              </a:rPr>
              <a:t> CDC (Lei 8.078/90): proteção ao consumidor em relações de consumo</a:t>
            </a:r>
          </a:p>
          <a:p>
            <a:pPr>
              <a:spcAft>
                <a:spcPts val="1000"/>
              </a:spcAft>
              <a:defRPr sz="1800">
                <a:solidFill>
                  <a:srgbClr val="333333"/>
                </a:solidFill>
              </a:defRPr>
            </a:pPr>
            <a:r>
              <a:rPr lang="pt-BR" sz="2400" dirty="0">
                <a:latin typeface="+mj-lt"/>
              </a:rPr>
              <a:t>Planos de Saúde: regulados pela Lei 9.656/98 e ANS</a:t>
            </a:r>
          </a:p>
          <a:p>
            <a:pPr>
              <a:spcAft>
                <a:spcPts val="1000"/>
              </a:spcAft>
              <a:defRPr sz="1800">
                <a:solidFill>
                  <a:srgbClr val="333333"/>
                </a:solidFill>
              </a:defRPr>
            </a:pPr>
            <a:r>
              <a:rPr lang="pt-BR" sz="2400" dirty="0">
                <a:latin typeface="+mj-lt"/>
              </a:rPr>
              <a:t> Autogestão: modelo diferenciado de assistência à saúde</a:t>
            </a:r>
          </a:p>
          <a:p>
            <a:pPr>
              <a:spcAft>
                <a:spcPts val="1000"/>
              </a:spcAft>
              <a:defRPr sz="1800">
                <a:solidFill>
                  <a:srgbClr val="333333"/>
                </a:solidFill>
              </a:defRPr>
            </a:pPr>
            <a:r>
              <a:rPr lang="pt-BR" sz="2400" dirty="0">
                <a:latin typeface="+mj-lt"/>
              </a:rPr>
              <a:t>Questão: CDC aplica-se a todos os planos de saúde?</a:t>
            </a:r>
          </a:p>
          <a:p>
            <a:pPr>
              <a:spcAft>
                <a:spcPts val="1000"/>
              </a:spcAft>
              <a:defRPr sz="1800">
                <a:solidFill>
                  <a:srgbClr val="333333"/>
                </a:solidFill>
              </a:defRPr>
            </a:pPr>
            <a:r>
              <a:rPr lang="pt-BR" sz="2400" dirty="0">
                <a:latin typeface="+mj-lt"/>
              </a:rPr>
              <a:t>Resposta: NÃO - Súmula 608 do STJ (2018) excepciona autogestões</a:t>
            </a:r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1732AF83-71D9-D02A-2F14-E6F1C3FD9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33B5C-82B9-4B92-9C95-EF1AD7CCDB10}" type="slidenum">
              <a:rPr lang="pt-BR" smtClean="0"/>
              <a:t>6</a:t>
            </a:fld>
            <a:endParaRPr lang="pt-BR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4CCC0CDB-6418-C135-BD74-7CE1FEDB6B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713720"/>
            <a:ext cx="2662304" cy="77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29830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366405"/>
            <a:ext cx="10958706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rPr kumimoji="0" lang="pt-B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Inaplicabilidade do CDC – Finalidade da Autogestão</a:t>
            </a:r>
            <a:endParaRPr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1671638"/>
            <a:ext cx="10763250" cy="32726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  <a:spcAft>
                <a:spcPts val="1000"/>
              </a:spcAft>
              <a:defRPr sz="1800">
                <a:solidFill>
                  <a:srgbClr val="333333"/>
                </a:solidFill>
              </a:defRPr>
            </a:pPr>
            <a:r>
              <a:rPr dirty="0"/>
              <a:t>• </a:t>
            </a:r>
            <a:r>
              <a:rPr sz="2800" dirty="0" err="1">
                <a:latin typeface="+mj-lt"/>
              </a:rPr>
              <a:t>Entidades</a:t>
            </a:r>
            <a:r>
              <a:rPr sz="2800" dirty="0">
                <a:latin typeface="+mj-lt"/>
              </a:rPr>
              <a:t> de </a:t>
            </a:r>
            <a:r>
              <a:rPr sz="2800" dirty="0" err="1">
                <a:latin typeface="+mj-lt"/>
              </a:rPr>
              <a:t>autogestão</a:t>
            </a:r>
            <a:r>
              <a:rPr sz="2800" dirty="0">
                <a:latin typeface="+mj-lt"/>
              </a:rPr>
              <a:t> </a:t>
            </a:r>
            <a:r>
              <a:rPr sz="2800" dirty="0" err="1">
                <a:latin typeface="+mj-lt"/>
              </a:rPr>
              <a:t>operam</a:t>
            </a:r>
            <a:r>
              <a:rPr sz="2800" dirty="0">
                <a:latin typeface="+mj-lt"/>
              </a:rPr>
              <a:t> SEM FINS LUCRATIVOS</a:t>
            </a:r>
          </a:p>
          <a:p>
            <a:pPr>
              <a:spcBef>
                <a:spcPts val="1000"/>
              </a:spcBef>
              <a:spcAft>
                <a:spcPts val="1000"/>
              </a:spcAft>
              <a:defRPr sz="1800">
                <a:solidFill>
                  <a:srgbClr val="333333"/>
                </a:solidFill>
              </a:defRPr>
            </a:pPr>
            <a:r>
              <a:rPr sz="2800" dirty="0">
                <a:latin typeface="+mj-lt"/>
              </a:rPr>
              <a:t>• </a:t>
            </a:r>
            <a:r>
              <a:rPr sz="2800" dirty="0" err="1">
                <a:latin typeface="+mj-lt"/>
              </a:rPr>
              <a:t>Não</a:t>
            </a:r>
            <a:r>
              <a:rPr sz="2800" dirty="0">
                <a:latin typeface="+mj-lt"/>
              </a:rPr>
              <a:t> </a:t>
            </a:r>
            <a:r>
              <a:rPr sz="2800" dirty="0" err="1">
                <a:latin typeface="+mj-lt"/>
              </a:rPr>
              <a:t>há</a:t>
            </a:r>
            <a:r>
              <a:rPr sz="2800" dirty="0">
                <a:latin typeface="+mj-lt"/>
              </a:rPr>
              <a:t> </a:t>
            </a:r>
            <a:r>
              <a:rPr sz="2800" dirty="0" err="1">
                <a:latin typeface="+mj-lt"/>
              </a:rPr>
              <a:t>comercialização</a:t>
            </a:r>
            <a:r>
              <a:rPr sz="2800" dirty="0">
                <a:latin typeface="+mj-lt"/>
              </a:rPr>
              <a:t> de </a:t>
            </a:r>
            <a:r>
              <a:rPr sz="2800" dirty="0" err="1">
                <a:latin typeface="+mj-lt"/>
              </a:rPr>
              <a:t>produtos</a:t>
            </a:r>
            <a:r>
              <a:rPr sz="2800" dirty="0">
                <a:latin typeface="+mj-lt"/>
              </a:rPr>
              <a:t> no mercado</a:t>
            </a:r>
          </a:p>
          <a:p>
            <a:pPr>
              <a:spcBef>
                <a:spcPts val="1000"/>
              </a:spcBef>
              <a:spcAft>
                <a:spcPts val="1000"/>
              </a:spcAft>
              <a:defRPr sz="1800">
                <a:solidFill>
                  <a:srgbClr val="333333"/>
                </a:solidFill>
              </a:defRPr>
            </a:pPr>
            <a:r>
              <a:rPr sz="2800" dirty="0">
                <a:latin typeface="+mj-lt"/>
              </a:rPr>
              <a:t>• </a:t>
            </a:r>
            <a:r>
              <a:rPr sz="2800" dirty="0" err="1">
                <a:latin typeface="+mj-lt"/>
              </a:rPr>
              <a:t>Objetivo</a:t>
            </a:r>
            <a:r>
              <a:rPr sz="2800" dirty="0">
                <a:latin typeface="+mj-lt"/>
              </a:rPr>
              <a:t>: </a:t>
            </a:r>
            <a:r>
              <a:rPr sz="2800" dirty="0" err="1">
                <a:latin typeface="+mj-lt"/>
              </a:rPr>
              <a:t>assistência</a:t>
            </a:r>
            <a:r>
              <a:rPr sz="2800" dirty="0">
                <a:latin typeface="+mj-lt"/>
              </a:rPr>
              <a:t> à </a:t>
            </a:r>
            <a:r>
              <a:rPr sz="2800" dirty="0" err="1">
                <a:latin typeface="+mj-lt"/>
              </a:rPr>
              <a:t>saúde</a:t>
            </a:r>
            <a:r>
              <a:rPr sz="2800" dirty="0">
                <a:latin typeface="+mj-lt"/>
              </a:rPr>
              <a:t> dos </a:t>
            </a:r>
            <a:r>
              <a:rPr sz="2800" dirty="0" err="1">
                <a:latin typeface="+mj-lt"/>
              </a:rPr>
              <a:t>participantes</a:t>
            </a:r>
            <a:endParaRPr sz="2800" dirty="0">
              <a:latin typeface="+mj-lt"/>
            </a:endParaRPr>
          </a:p>
          <a:p>
            <a:pPr>
              <a:spcBef>
                <a:spcPts val="1000"/>
              </a:spcBef>
              <a:spcAft>
                <a:spcPts val="1000"/>
              </a:spcAft>
              <a:defRPr sz="1800">
                <a:solidFill>
                  <a:srgbClr val="333333"/>
                </a:solidFill>
              </a:defRPr>
            </a:pPr>
            <a:r>
              <a:rPr sz="2800" dirty="0">
                <a:latin typeface="+mj-lt"/>
              </a:rPr>
              <a:t>• </a:t>
            </a:r>
            <a:r>
              <a:rPr sz="2800" dirty="0" err="1">
                <a:latin typeface="+mj-lt"/>
              </a:rPr>
              <a:t>Diferença</a:t>
            </a:r>
            <a:r>
              <a:rPr sz="2800" dirty="0">
                <a:latin typeface="+mj-lt"/>
              </a:rPr>
              <a:t> fundamental das </a:t>
            </a:r>
            <a:r>
              <a:rPr sz="2800" dirty="0" err="1">
                <a:latin typeface="+mj-lt"/>
              </a:rPr>
              <a:t>operadoras</a:t>
            </a:r>
            <a:r>
              <a:rPr sz="2800" dirty="0">
                <a:latin typeface="+mj-lt"/>
              </a:rPr>
              <a:t> </a:t>
            </a:r>
            <a:r>
              <a:rPr sz="2800" dirty="0" err="1">
                <a:latin typeface="+mj-lt"/>
              </a:rPr>
              <a:t>comerciais</a:t>
            </a:r>
            <a:endParaRPr sz="2800" dirty="0">
              <a:latin typeface="+mj-lt"/>
            </a:endParaRPr>
          </a:p>
          <a:p>
            <a:pPr>
              <a:spcBef>
                <a:spcPts val="1000"/>
              </a:spcBef>
              <a:spcAft>
                <a:spcPts val="1000"/>
              </a:spcAft>
              <a:defRPr sz="1800">
                <a:solidFill>
                  <a:srgbClr val="333333"/>
                </a:solidFill>
              </a:defRPr>
            </a:pPr>
            <a:r>
              <a:rPr sz="2800" dirty="0">
                <a:latin typeface="+mj-lt"/>
              </a:rPr>
              <a:t>• </a:t>
            </a:r>
            <a:r>
              <a:rPr sz="2800" dirty="0" err="1">
                <a:latin typeface="+mj-lt"/>
              </a:rPr>
              <a:t>Afasta</a:t>
            </a:r>
            <a:r>
              <a:rPr sz="2800" dirty="0">
                <a:latin typeface="+mj-lt"/>
              </a:rPr>
              <a:t> </a:t>
            </a:r>
            <a:r>
              <a:rPr sz="2800" dirty="0" err="1">
                <a:latin typeface="+mj-lt"/>
              </a:rPr>
              <a:t>caracterização</a:t>
            </a:r>
            <a:r>
              <a:rPr sz="2800" dirty="0">
                <a:latin typeface="+mj-lt"/>
              </a:rPr>
              <a:t> de </a:t>
            </a:r>
            <a:r>
              <a:rPr sz="2800" dirty="0" err="1">
                <a:latin typeface="+mj-lt"/>
              </a:rPr>
              <a:t>atividade</a:t>
            </a:r>
            <a:r>
              <a:rPr sz="2800" dirty="0">
                <a:latin typeface="+mj-lt"/>
              </a:rPr>
              <a:t> </a:t>
            </a:r>
            <a:r>
              <a:rPr sz="2800" dirty="0" err="1">
                <a:latin typeface="+mj-lt"/>
              </a:rPr>
              <a:t>empresarial</a:t>
            </a:r>
            <a:endParaRPr sz="2800" dirty="0">
              <a:latin typeface="+mj-lt"/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6EF20EDF-A3CA-85FF-952A-4A7A3108B3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713720"/>
            <a:ext cx="2662304" cy="77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544500"/>
            <a:ext cx="1040423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rPr lang="pt-BR" sz="3200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Inaplicabilidade do CDC - </a:t>
            </a:r>
            <a:r>
              <a:rPr sz="3200" dirty="0" err="1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Inexistência</a:t>
            </a:r>
            <a:r>
              <a:rPr sz="3200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 de </a:t>
            </a:r>
            <a:r>
              <a:rPr sz="3200" dirty="0" err="1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Relação</a:t>
            </a:r>
            <a:r>
              <a:rPr sz="3200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 de </a:t>
            </a:r>
            <a:r>
              <a:rPr sz="3200" dirty="0" err="1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Consumo</a:t>
            </a:r>
            <a:endParaRPr sz="3200" dirty="0">
              <a:solidFill>
                <a:prstClr val="black"/>
              </a:solidFill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200" y="1371601"/>
            <a:ext cx="9189720" cy="32726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  <a:spcAft>
                <a:spcPts val="1000"/>
              </a:spcAft>
              <a:defRPr sz="1800">
                <a:solidFill>
                  <a:srgbClr val="333333"/>
                </a:solidFill>
              </a:defRPr>
            </a:pPr>
            <a:r>
              <a:rPr sz="2800" dirty="0">
                <a:latin typeface="+mj-lt"/>
              </a:rPr>
              <a:t>• CDC </a:t>
            </a:r>
            <a:r>
              <a:rPr sz="2800" dirty="0" err="1">
                <a:latin typeface="+mj-lt"/>
              </a:rPr>
              <a:t>pressupõe</a:t>
            </a:r>
            <a:r>
              <a:rPr sz="2800" dirty="0">
                <a:latin typeface="+mj-lt"/>
              </a:rPr>
              <a:t>: CONSUMIDOR + FORNECEDOR</a:t>
            </a:r>
          </a:p>
          <a:p>
            <a:pPr>
              <a:spcBef>
                <a:spcPts val="1000"/>
              </a:spcBef>
              <a:spcAft>
                <a:spcPts val="1000"/>
              </a:spcAft>
              <a:defRPr sz="1800">
                <a:solidFill>
                  <a:srgbClr val="333333"/>
                </a:solidFill>
              </a:defRPr>
            </a:pPr>
            <a:r>
              <a:rPr sz="2800" dirty="0">
                <a:latin typeface="+mj-lt"/>
              </a:rPr>
              <a:t>• </a:t>
            </a:r>
            <a:r>
              <a:rPr sz="2800" dirty="0" err="1">
                <a:latin typeface="+mj-lt"/>
              </a:rPr>
              <a:t>Fornecedor</a:t>
            </a:r>
            <a:r>
              <a:rPr sz="2800" dirty="0">
                <a:latin typeface="+mj-lt"/>
              </a:rPr>
              <a:t>: </a:t>
            </a:r>
            <a:r>
              <a:rPr sz="2800" dirty="0" err="1">
                <a:latin typeface="+mj-lt"/>
              </a:rPr>
              <a:t>atividade</a:t>
            </a:r>
            <a:r>
              <a:rPr sz="2800" dirty="0">
                <a:latin typeface="+mj-lt"/>
              </a:rPr>
              <a:t> </a:t>
            </a:r>
            <a:r>
              <a:rPr sz="2800" dirty="0" err="1">
                <a:latin typeface="+mj-lt"/>
              </a:rPr>
              <a:t>profissional</a:t>
            </a:r>
            <a:r>
              <a:rPr sz="2800" dirty="0">
                <a:latin typeface="+mj-lt"/>
              </a:rPr>
              <a:t> + </a:t>
            </a:r>
            <a:r>
              <a:rPr sz="2800" dirty="0" err="1">
                <a:latin typeface="+mj-lt"/>
              </a:rPr>
              <a:t>remuneração</a:t>
            </a:r>
            <a:r>
              <a:rPr sz="2800" dirty="0">
                <a:latin typeface="+mj-lt"/>
              </a:rPr>
              <a:t> + </a:t>
            </a:r>
            <a:r>
              <a:rPr sz="2800" dirty="0" err="1">
                <a:latin typeface="+mj-lt"/>
              </a:rPr>
              <a:t>lucro</a:t>
            </a:r>
            <a:endParaRPr sz="2800" dirty="0">
              <a:latin typeface="+mj-lt"/>
            </a:endParaRPr>
          </a:p>
          <a:p>
            <a:pPr>
              <a:spcBef>
                <a:spcPts val="1000"/>
              </a:spcBef>
              <a:spcAft>
                <a:spcPts val="1000"/>
              </a:spcAft>
              <a:defRPr sz="1800">
                <a:solidFill>
                  <a:srgbClr val="333333"/>
                </a:solidFill>
              </a:defRPr>
            </a:pPr>
            <a:r>
              <a:rPr sz="2800" dirty="0">
                <a:latin typeface="+mj-lt"/>
              </a:rPr>
              <a:t>• </a:t>
            </a:r>
            <a:r>
              <a:rPr sz="2800" dirty="0" err="1">
                <a:latin typeface="+mj-lt"/>
              </a:rPr>
              <a:t>Autogestões</a:t>
            </a:r>
            <a:r>
              <a:rPr sz="2800" dirty="0">
                <a:latin typeface="+mj-lt"/>
              </a:rPr>
              <a:t> NÃO se </a:t>
            </a:r>
            <a:r>
              <a:rPr sz="2800" dirty="0" err="1">
                <a:latin typeface="+mj-lt"/>
              </a:rPr>
              <a:t>enquadram</a:t>
            </a:r>
            <a:r>
              <a:rPr sz="2800" dirty="0">
                <a:latin typeface="+mj-lt"/>
              </a:rPr>
              <a:t> </a:t>
            </a:r>
            <a:r>
              <a:rPr sz="2800" dirty="0" err="1">
                <a:latin typeface="+mj-lt"/>
              </a:rPr>
              <a:t>como</a:t>
            </a:r>
            <a:r>
              <a:rPr sz="2800" dirty="0">
                <a:latin typeface="+mj-lt"/>
              </a:rPr>
              <a:t> '</a:t>
            </a:r>
            <a:r>
              <a:rPr sz="2800" dirty="0" err="1">
                <a:latin typeface="+mj-lt"/>
              </a:rPr>
              <a:t>fornecedor</a:t>
            </a:r>
            <a:r>
              <a:rPr sz="2800" dirty="0">
                <a:latin typeface="+mj-lt"/>
              </a:rPr>
              <a:t>'</a:t>
            </a:r>
          </a:p>
          <a:p>
            <a:pPr>
              <a:spcBef>
                <a:spcPts val="1000"/>
              </a:spcBef>
              <a:spcAft>
                <a:spcPts val="1000"/>
              </a:spcAft>
              <a:defRPr sz="1800">
                <a:solidFill>
                  <a:srgbClr val="333333"/>
                </a:solidFill>
              </a:defRPr>
            </a:pPr>
            <a:r>
              <a:rPr sz="2800" dirty="0">
                <a:latin typeface="+mj-lt"/>
              </a:rPr>
              <a:t>• </a:t>
            </a:r>
            <a:r>
              <a:rPr sz="2800" dirty="0" err="1">
                <a:latin typeface="+mj-lt"/>
              </a:rPr>
              <a:t>Ausência</a:t>
            </a:r>
            <a:r>
              <a:rPr sz="2800" dirty="0">
                <a:latin typeface="+mj-lt"/>
              </a:rPr>
              <a:t> de </a:t>
            </a:r>
            <a:r>
              <a:rPr sz="2800" dirty="0" err="1">
                <a:latin typeface="+mj-lt"/>
              </a:rPr>
              <a:t>comercialização</a:t>
            </a:r>
            <a:r>
              <a:rPr sz="2800" dirty="0">
                <a:latin typeface="+mj-lt"/>
              </a:rPr>
              <a:t> habitual no mercado</a:t>
            </a:r>
          </a:p>
          <a:p>
            <a:pPr>
              <a:spcBef>
                <a:spcPts val="1000"/>
              </a:spcBef>
              <a:spcAft>
                <a:spcPts val="1000"/>
              </a:spcAft>
              <a:defRPr sz="1800">
                <a:solidFill>
                  <a:srgbClr val="333333"/>
                </a:solidFill>
              </a:defRPr>
            </a:pPr>
            <a:r>
              <a:rPr sz="2800" dirty="0">
                <a:latin typeface="+mj-lt"/>
              </a:rPr>
              <a:t>• </a:t>
            </a:r>
            <a:r>
              <a:rPr sz="2800" dirty="0" err="1">
                <a:latin typeface="+mj-lt"/>
              </a:rPr>
              <a:t>Não</a:t>
            </a:r>
            <a:r>
              <a:rPr sz="2800" dirty="0">
                <a:latin typeface="+mj-lt"/>
              </a:rPr>
              <a:t> </a:t>
            </a:r>
            <a:r>
              <a:rPr sz="2800" dirty="0" err="1">
                <a:latin typeface="+mj-lt"/>
              </a:rPr>
              <a:t>há</a:t>
            </a:r>
            <a:r>
              <a:rPr sz="2800" dirty="0">
                <a:latin typeface="+mj-lt"/>
              </a:rPr>
              <a:t> </a:t>
            </a:r>
            <a:r>
              <a:rPr sz="2800" dirty="0" err="1">
                <a:latin typeface="+mj-lt"/>
              </a:rPr>
              <a:t>subsunção</a:t>
            </a:r>
            <a:r>
              <a:rPr sz="2800" dirty="0">
                <a:latin typeface="+mj-lt"/>
              </a:rPr>
              <a:t> </a:t>
            </a:r>
            <a:r>
              <a:rPr sz="2800" dirty="0" err="1">
                <a:latin typeface="+mj-lt"/>
              </a:rPr>
              <a:t>ao</a:t>
            </a:r>
            <a:r>
              <a:rPr sz="2800" dirty="0">
                <a:latin typeface="+mj-lt"/>
              </a:rPr>
              <a:t> </a:t>
            </a:r>
            <a:r>
              <a:rPr sz="2800" dirty="0" err="1">
                <a:latin typeface="+mj-lt"/>
              </a:rPr>
              <a:t>microssistema</a:t>
            </a:r>
            <a:r>
              <a:rPr sz="2800" dirty="0">
                <a:latin typeface="+mj-lt"/>
              </a:rPr>
              <a:t> </a:t>
            </a:r>
            <a:r>
              <a:rPr sz="2800" dirty="0" err="1">
                <a:latin typeface="+mj-lt"/>
              </a:rPr>
              <a:t>consumerista</a:t>
            </a:r>
            <a:endParaRPr sz="2800" dirty="0">
              <a:latin typeface="+mj-lt"/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1850802F-3763-A175-7652-8C4514704D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713720"/>
            <a:ext cx="2662304" cy="77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366405"/>
            <a:ext cx="9503627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rPr lang="pt-BR" sz="4000" b="1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Inaplicabilidade do CDC - </a:t>
            </a:r>
            <a:r>
              <a:rPr sz="4000" b="1" dirty="0" err="1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Gestão</a:t>
            </a:r>
            <a:r>
              <a:rPr sz="4000" b="1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 </a:t>
            </a:r>
            <a:r>
              <a:rPr sz="4000" b="1" dirty="0" err="1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Participativa</a:t>
            </a:r>
            <a:endParaRPr sz="4000" b="1" dirty="0">
              <a:solidFill>
                <a:prstClr val="black"/>
              </a:solidFill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200" y="1757660"/>
            <a:ext cx="7863840" cy="32726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  <a:spcAft>
                <a:spcPts val="1000"/>
              </a:spcAft>
              <a:defRPr sz="1800">
                <a:solidFill>
                  <a:srgbClr val="333333"/>
                </a:solidFill>
              </a:defRPr>
            </a:pPr>
            <a:r>
              <a:rPr sz="2800" dirty="0">
                <a:latin typeface="+mj-lt"/>
              </a:rPr>
              <a:t>• </a:t>
            </a:r>
            <a:r>
              <a:rPr sz="2800" dirty="0" err="1">
                <a:latin typeface="+mj-lt"/>
              </a:rPr>
              <a:t>Usuários</a:t>
            </a:r>
            <a:r>
              <a:rPr sz="2800" dirty="0">
                <a:latin typeface="+mj-lt"/>
              </a:rPr>
              <a:t> PARTICIPAM ATIVAMENTE da </a:t>
            </a:r>
            <a:r>
              <a:rPr sz="2800" dirty="0" err="1">
                <a:latin typeface="+mj-lt"/>
              </a:rPr>
              <a:t>gestão</a:t>
            </a:r>
            <a:endParaRPr sz="2800" dirty="0">
              <a:latin typeface="+mj-lt"/>
            </a:endParaRPr>
          </a:p>
          <a:p>
            <a:pPr>
              <a:spcBef>
                <a:spcPts val="1000"/>
              </a:spcBef>
              <a:spcAft>
                <a:spcPts val="1000"/>
              </a:spcAft>
              <a:defRPr sz="1800">
                <a:solidFill>
                  <a:srgbClr val="333333"/>
                </a:solidFill>
              </a:defRPr>
            </a:pPr>
            <a:r>
              <a:rPr sz="2800" dirty="0">
                <a:latin typeface="+mj-lt"/>
              </a:rPr>
              <a:t>• </a:t>
            </a:r>
            <a:r>
              <a:rPr sz="2800" dirty="0" err="1">
                <a:latin typeface="+mj-lt"/>
              </a:rPr>
              <a:t>Podem</a:t>
            </a:r>
            <a:r>
              <a:rPr sz="2800" dirty="0">
                <a:latin typeface="+mj-lt"/>
              </a:rPr>
              <a:t> </a:t>
            </a:r>
            <a:r>
              <a:rPr sz="2800" dirty="0" err="1">
                <a:latin typeface="+mj-lt"/>
              </a:rPr>
              <a:t>eleger</a:t>
            </a:r>
            <a:r>
              <a:rPr sz="2800" dirty="0">
                <a:latin typeface="+mj-lt"/>
              </a:rPr>
              <a:t> </a:t>
            </a:r>
            <a:r>
              <a:rPr sz="2800" dirty="0" err="1">
                <a:latin typeface="+mj-lt"/>
              </a:rPr>
              <a:t>ou</a:t>
            </a:r>
            <a:r>
              <a:rPr sz="2800" dirty="0">
                <a:latin typeface="+mj-lt"/>
              </a:rPr>
              <a:t> </a:t>
            </a:r>
            <a:r>
              <a:rPr sz="2800" dirty="0" err="1">
                <a:latin typeface="+mj-lt"/>
              </a:rPr>
              <a:t>compor</a:t>
            </a:r>
            <a:r>
              <a:rPr sz="2800" dirty="0">
                <a:latin typeface="+mj-lt"/>
              </a:rPr>
              <a:t> cargos de </a:t>
            </a:r>
            <a:r>
              <a:rPr sz="2800" dirty="0" err="1">
                <a:latin typeface="+mj-lt"/>
              </a:rPr>
              <a:t>direção</a:t>
            </a:r>
            <a:endParaRPr sz="2800" dirty="0">
              <a:latin typeface="+mj-lt"/>
            </a:endParaRPr>
          </a:p>
          <a:p>
            <a:pPr>
              <a:spcBef>
                <a:spcPts val="1000"/>
              </a:spcBef>
              <a:spcAft>
                <a:spcPts val="1000"/>
              </a:spcAft>
              <a:defRPr sz="1800">
                <a:solidFill>
                  <a:srgbClr val="333333"/>
                </a:solidFill>
              </a:defRPr>
            </a:pPr>
            <a:r>
              <a:rPr sz="2800" dirty="0">
                <a:latin typeface="+mj-lt"/>
              </a:rPr>
              <a:t>• </a:t>
            </a:r>
            <a:r>
              <a:rPr sz="2800" dirty="0" err="1">
                <a:latin typeface="+mj-lt"/>
              </a:rPr>
              <a:t>Decidem</a:t>
            </a:r>
            <a:r>
              <a:rPr sz="2800" dirty="0">
                <a:latin typeface="+mj-lt"/>
              </a:rPr>
              <a:t> </a:t>
            </a:r>
            <a:r>
              <a:rPr sz="2800" dirty="0" err="1">
                <a:latin typeface="+mj-lt"/>
              </a:rPr>
              <a:t>sobre</a:t>
            </a:r>
            <a:r>
              <a:rPr sz="2800" dirty="0">
                <a:latin typeface="+mj-lt"/>
              </a:rPr>
              <a:t> </a:t>
            </a:r>
            <a:r>
              <a:rPr sz="2800" dirty="0" err="1">
                <a:latin typeface="+mj-lt"/>
              </a:rPr>
              <a:t>os</a:t>
            </a:r>
            <a:r>
              <a:rPr sz="2800" dirty="0">
                <a:latin typeface="+mj-lt"/>
              </a:rPr>
              <a:t> </a:t>
            </a:r>
            <a:r>
              <a:rPr sz="2800" dirty="0" err="1">
                <a:latin typeface="+mj-lt"/>
              </a:rPr>
              <a:t>rumos</a:t>
            </a:r>
            <a:r>
              <a:rPr sz="2800" dirty="0">
                <a:latin typeface="+mj-lt"/>
              </a:rPr>
              <a:t> do plano de </a:t>
            </a:r>
            <a:r>
              <a:rPr sz="2800" dirty="0" err="1">
                <a:latin typeface="+mj-lt"/>
              </a:rPr>
              <a:t>saúde</a:t>
            </a:r>
            <a:endParaRPr sz="2800" dirty="0">
              <a:latin typeface="+mj-lt"/>
            </a:endParaRPr>
          </a:p>
          <a:p>
            <a:pPr>
              <a:spcBef>
                <a:spcPts val="1000"/>
              </a:spcBef>
              <a:spcAft>
                <a:spcPts val="1000"/>
              </a:spcAft>
              <a:defRPr sz="1800">
                <a:solidFill>
                  <a:srgbClr val="333333"/>
                </a:solidFill>
              </a:defRPr>
            </a:pPr>
            <a:r>
              <a:rPr sz="2800" dirty="0">
                <a:latin typeface="+mj-lt"/>
              </a:rPr>
              <a:t>• </a:t>
            </a:r>
            <a:r>
              <a:rPr sz="2800" dirty="0" err="1">
                <a:latin typeface="+mj-lt"/>
              </a:rPr>
              <a:t>Vulnerabilidade</a:t>
            </a:r>
            <a:r>
              <a:rPr sz="2800" dirty="0">
                <a:latin typeface="+mj-lt"/>
              </a:rPr>
              <a:t> </a:t>
            </a:r>
            <a:r>
              <a:rPr sz="2800" dirty="0" err="1">
                <a:latin typeface="+mj-lt"/>
              </a:rPr>
              <a:t>é</a:t>
            </a:r>
            <a:r>
              <a:rPr sz="2800" dirty="0">
                <a:latin typeface="+mj-lt"/>
              </a:rPr>
              <a:t> MITIGADA pela </a:t>
            </a:r>
            <a:r>
              <a:rPr sz="2800" dirty="0" err="1">
                <a:latin typeface="+mj-lt"/>
              </a:rPr>
              <a:t>participação</a:t>
            </a:r>
            <a:endParaRPr sz="2800" dirty="0">
              <a:latin typeface="+mj-lt"/>
            </a:endParaRPr>
          </a:p>
          <a:p>
            <a:pPr>
              <a:spcBef>
                <a:spcPts val="1000"/>
              </a:spcBef>
              <a:spcAft>
                <a:spcPts val="1000"/>
              </a:spcAft>
              <a:defRPr sz="1800">
                <a:solidFill>
                  <a:srgbClr val="333333"/>
                </a:solidFill>
              </a:defRPr>
            </a:pPr>
            <a:r>
              <a:rPr sz="2800" dirty="0">
                <a:latin typeface="+mj-lt"/>
              </a:rPr>
              <a:t>• </a:t>
            </a:r>
            <a:r>
              <a:rPr sz="2800" dirty="0" err="1">
                <a:latin typeface="+mj-lt"/>
              </a:rPr>
              <a:t>Transparência</a:t>
            </a:r>
            <a:r>
              <a:rPr sz="2800" dirty="0">
                <a:latin typeface="+mj-lt"/>
              </a:rPr>
              <a:t> e </a:t>
            </a:r>
            <a:r>
              <a:rPr sz="2800" dirty="0" err="1">
                <a:latin typeface="+mj-lt"/>
              </a:rPr>
              <a:t>proximidade</a:t>
            </a:r>
            <a:r>
              <a:rPr sz="2800" dirty="0">
                <a:latin typeface="+mj-lt"/>
              </a:rPr>
              <a:t> com </a:t>
            </a:r>
            <a:r>
              <a:rPr sz="2800" dirty="0" err="1">
                <a:latin typeface="+mj-lt"/>
              </a:rPr>
              <a:t>gestores</a:t>
            </a:r>
            <a:endParaRPr sz="2800" dirty="0">
              <a:latin typeface="+mj-lt"/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FC0D2500-9911-CBBE-8501-166098D839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713720"/>
            <a:ext cx="2662304" cy="77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1239</TotalTime>
  <Words>748</Words>
  <Application>Microsoft Macintosh PowerPoint</Application>
  <PresentationFormat>Widescreen</PresentationFormat>
  <Paragraphs>128</Paragraphs>
  <Slides>18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Tema do Office</vt:lpstr>
      <vt:lpstr>Produto ou Direito Coletivo?    A Inaplicabilidade do CDC nos Planos de Autogestão</vt:lpstr>
      <vt:lpstr>Apresentação do PowerPoint</vt:lpstr>
      <vt:lpstr>1. Introdução</vt:lpstr>
      <vt:lpstr>2. Relação Contratual e Direitos Coletivos</vt:lpstr>
      <vt:lpstr>3. Viabilizar o mercado como mediador das relações sociais?</vt:lpstr>
      <vt:lpstr>Inaplicabilidade do CDC – Contexto Jurídico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Considerações finais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CPC 33: Ameaça à Sustentabilidade Financeira das Autogestões em Saúde?</dc:title>
  <dc:creator>RODRIGO OLIVEIRA SALGADO</dc:creator>
  <cp:lastModifiedBy>RODRIGO OLIVEIRA SALGADO</cp:lastModifiedBy>
  <cp:revision>8</cp:revision>
  <dcterms:created xsi:type="dcterms:W3CDTF">2023-09-20T19:01:38Z</dcterms:created>
  <dcterms:modified xsi:type="dcterms:W3CDTF">2025-11-28T12:29:58Z</dcterms:modified>
</cp:coreProperties>
</file>